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96" r:id="rId3"/>
    <p:sldId id="258" r:id="rId4"/>
    <p:sldId id="263" r:id="rId5"/>
    <p:sldId id="264" r:id="rId6"/>
    <p:sldId id="310" r:id="rId7"/>
    <p:sldId id="292" r:id="rId8"/>
    <p:sldId id="297" r:id="rId9"/>
    <p:sldId id="293" r:id="rId10"/>
    <p:sldId id="294" r:id="rId11"/>
    <p:sldId id="259" r:id="rId12"/>
    <p:sldId id="260" r:id="rId13"/>
    <p:sldId id="261" r:id="rId14"/>
    <p:sldId id="266" r:id="rId15"/>
    <p:sldId id="267" r:id="rId16"/>
    <p:sldId id="298" r:id="rId17"/>
    <p:sldId id="290" r:id="rId18"/>
    <p:sldId id="268" r:id="rId19"/>
    <p:sldId id="299" r:id="rId20"/>
    <p:sldId id="291" r:id="rId21"/>
    <p:sldId id="269" r:id="rId22"/>
    <p:sldId id="301" r:id="rId23"/>
    <p:sldId id="279" r:id="rId24"/>
    <p:sldId id="280" r:id="rId25"/>
    <p:sldId id="283" r:id="rId26"/>
    <p:sldId id="304" r:id="rId27"/>
    <p:sldId id="306" r:id="rId28"/>
    <p:sldId id="311" r:id="rId29"/>
    <p:sldId id="281" r:id="rId30"/>
    <p:sldId id="282" r:id="rId31"/>
    <p:sldId id="305" r:id="rId32"/>
    <p:sldId id="284" r:id="rId33"/>
    <p:sldId id="303" r:id="rId34"/>
    <p:sldId id="312" r:id="rId35"/>
    <p:sldId id="327" r:id="rId36"/>
    <p:sldId id="288" r:id="rId37"/>
    <p:sldId id="313" r:id="rId38"/>
    <p:sldId id="328" r:id="rId39"/>
    <p:sldId id="270" r:id="rId40"/>
    <p:sldId id="272" r:id="rId41"/>
    <p:sldId id="274" r:id="rId42"/>
    <p:sldId id="275" r:id="rId43"/>
    <p:sldId id="277" r:id="rId44"/>
    <p:sldId id="265" r:id="rId45"/>
    <p:sldId id="289" r:id="rId46"/>
    <p:sldId id="314" r:id="rId47"/>
    <p:sldId id="276" r:id="rId48"/>
    <p:sldId id="285" r:id="rId49"/>
    <p:sldId id="307" r:id="rId50"/>
    <p:sldId id="286" r:id="rId51"/>
    <p:sldId id="308" r:id="rId52"/>
    <p:sldId id="287" r:id="rId53"/>
    <p:sldId id="316" r:id="rId54"/>
    <p:sldId id="309" r:id="rId55"/>
    <p:sldId id="318" r:id="rId56"/>
    <p:sldId id="317" r:id="rId57"/>
    <p:sldId id="319" r:id="rId58"/>
    <p:sldId id="320" r:id="rId59"/>
    <p:sldId id="321" r:id="rId60"/>
    <p:sldId id="329" r:id="rId61"/>
    <p:sldId id="326" r:id="rId62"/>
    <p:sldId id="322" r:id="rId63"/>
    <p:sldId id="324" r:id="rId64"/>
    <p:sldId id="323" r:id="rId65"/>
    <p:sldId id="325" r:id="rId66"/>
    <p:sldId id="262"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Montserrat" panose="000005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7F1FDAF2-4812-4768-8413-8F7BC86895B5}">
          <p14:sldIdLst>
            <p14:sldId id="256"/>
          </p14:sldIdLst>
        </p14:section>
        <p14:section name="Introduction" id="{47672EDA-A407-46CF-831A-F1E65FE6123F}">
          <p14:sldIdLst>
            <p14:sldId id="296"/>
            <p14:sldId id="258"/>
            <p14:sldId id="263"/>
            <p14:sldId id="264"/>
            <p14:sldId id="310"/>
            <p14:sldId id="292"/>
            <p14:sldId id="297"/>
            <p14:sldId id="293"/>
            <p14:sldId id="294"/>
          </p14:sldIdLst>
        </p14:section>
        <p14:section name="Instalation and configuration" id="{C0631C4E-62EB-44A3-A21E-B7FFEAB08B5D}">
          <p14:sldIdLst>
            <p14:sldId id="259"/>
            <p14:sldId id="260"/>
            <p14:sldId id="261"/>
            <p14:sldId id="266"/>
            <p14:sldId id="267"/>
            <p14:sldId id="298"/>
            <p14:sldId id="290"/>
            <p14:sldId id="268"/>
            <p14:sldId id="299"/>
          </p14:sldIdLst>
        </p14:section>
        <p14:section name="Start git project" id="{966E930D-D364-4496-A28E-19281B59B3C6}">
          <p14:sldIdLst>
            <p14:sldId id="291"/>
            <p14:sldId id="269"/>
            <p14:sldId id="301"/>
          </p14:sldIdLst>
        </p14:section>
        <p14:section name="Basic commands" id="{C82FD536-26AF-480D-BD6E-08044F3DF4AE}">
          <p14:sldIdLst>
            <p14:sldId id="279"/>
            <p14:sldId id="280"/>
            <p14:sldId id="283"/>
            <p14:sldId id="304"/>
            <p14:sldId id="306"/>
            <p14:sldId id="311"/>
            <p14:sldId id="281"/>
            <p14:sldId id="282"/>
            <p14:sldId id="305"/>
            <p14:sldId id="284"/>
            <p14:sldId id="303"/>
            <p14:sldId id="312"/>
            <p14:sldId id="327"/>
            <p14:sldId id="288"/>
            <p14:sldId id="313"/>
            <p14:sldId id="328"/>
          </p14:sldIdLst>
        </p14:section>
        <p14:section name="Repository hostings" id="{E5578618-C85A-4B04-8EC4-DF3B19721681}">
          <p14:sldIdLst>
            <p14:sldId id="270"/>
            <p14:sldId id="272"/>
            <p14:sldId id="274"/>
            <p14:sldId id="275"/>
            <p14:sldId id="277"/>
            <p14:sldId id="265"/>
            <p14:sldId id="289"/>
            <p14:sldId id="314"/>
            <p14:sldId id="276"/>
          </p14:sldIdLst>
        </p14:section>
        <p14:section name="Branches" id="{03763F17-198B-48A3-87D2-A8F93CDC76C4}">
          <p14:sldIdLst>
            <p14:sldId id="285"/>
            <p14:sldId id="307"/>
            <p14:sldId id="286"/>
            <p14:sldId id="308"/>
            <p14:sldId id="287"/>
            <p14:sldId id="316"/>
            <p14:sldId id="309"/>
            <p14:sldId id="318"/>
            <p14:sldId id="317"/>
            <p14:sldId id="319"/>
            <p14:sldId id="320"/>
            <p14:sldId id="321"/>
            <p14:sldId id="329"/>
            <p14:sldId id="326"/>
          </p14:sldIdLst>
        </p14:section>
        <p14:section name="Workflow" id="{A6B9D12F-9C3C-491C-B794-DCDF99FBDD4D}">
          <p14:sldIdLst>
            <p14:sldId id="322"/>
            <p14:sldId id="324"/>
            <p14:sldId id="323"/>
            <p14:sldId id="325"/>
          </p14:sldIdLst>
        </p14:section>
        <p14:section name="End" id="{B15CC1CA-3E1D-4D22-90F6-06A89A36FF1B}">
          <p14:sldIdLst>
            <p14:sldId id="262"/>
          </p14:sldIdLst>
        </p14:section>
      </p14:sectionLst>
    </p:ext>
    <p:ext uri="{EFAFB233-063F-42B5-8137-9DF3F51BA10A}">
      <p15:sldGuideLst xmlns:p15="http://schemas.microsoft.com/office/powerpoint/2012/main">
        <p15:guide id="1" orient="horz" pos="279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96498" autoAdjust="0"/>
  </p:normalViewPr>
  <p:slideViewPr>
    <p:cSldViewPr snapToGrid="0">
      <p:cViewPr varScale="1">
        <p:scale>
          <a:sx n="140" d="100"/>
          <a:sy n="140" d="100"/>
        </p:scale>
        <p:origin x="912" y="120"/>
      </p:cViewPr>
      <p:guideLst>
        <p:guide orient="horz" pos="2799"/>
        <p:guide pos="2880"/>
      </p:guideLst>
    </p:cSldViewPr>
  </p:slideViewPr>
  <p:notesTextViewPr>
    <p:cViewPr>
      <p:scale>
        <a:sx n="1" d="1"/>
        <a:sy n="1" d="1"/>
      </p:scale>
      <p:origin x="0" y="0"/>
    </p:cViewPr>
  </p:notesTextViewPr>
  <p:sorterViewPr>
    <p:cViewPr>
      <p:scale>
        <a:sx n="100" d="100"/>
        <a:sy n="100" d="100"/>
      </p:scale>
      <p:origin x="0" y="-101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e0e631a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e0e63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e0e631a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e0e631a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e0e631a1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e0e631a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b200495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b200495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command line is used for…</a:t>
            </a:r>
            <a:endParaRPr dirty="0"/>
          </a:p>
          <a:p>
            <a:pPr marL="0" lvl="0" indent="0" algn="l" rtl="0">
              <a:spcBef>
                <a:spcPts val="0"/>
              </a:spcBef>
              <a:spcAft>
                <a:spcPts val="0"/>
              </a:spcAft>
              <a:buNone/>
            </a:pPr>
            <a:r>
              <a:rPr lang="en" dirty="0"/>
              <a:t>For Windows users you can open the …</a:t>
            </a:r>
            <a:endParaRPr dirty="0"/>
          </a:p>
          <a:p>
            <a:pPr marL="0" lvl="0" indent="0" algn="l" rtl="0">
              <a:spcBef>
                <a:spcPts val="0"/>
              </a:spcBef>
              <a:spcAft>
                <a:spcPts val="0"/>
              </a:spcAft>
              <a:buNone/>
            </a:pPr>
            <a:r>
              <a:rPr lang="en" dirty="0"/>
              <a:t>For Mac and Linux you have a preinstalled terminar that you can open.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b2004958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b2004958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some slight differences with these commands depending on what system you're using, but the result will be the same. </a:t>
            </a:r>
          </a:p>
          <a:p>
            <a:pPr marL="171450" lvl="0" indent="-171450" algn="l" rtl="0">
              <a:spcBef>
                <a:spcPts val="0"/>
              </a:spcBef>
              <a:spcAft>
                <a:spcPts val="0"/>
              </a:spcAft>
              <a:buFontTx/>
              <a:buChar char="-"/>
            </a:pPr>
            <a:r>
              <a:rPr lang="en-US" dirty="0"/>
              <a:t>The first command to know is the </a:t>
            </a:r>
            <a:r>
              <a:rPr lang="en-US" b="1" dirty="0" err="1"/>
              <a:t>pwd</a:t>
            </a:r>
            <a:r>
              <a:rPr lang="en-US" b="1" dirty="0"/>
              <a:t> command</a:t>
            </a:r>
            <a:r>
              <a:rPr lang="en-US" dirty="0"/>
              <a:t>. </a:t>
            </a:r>
            <a:r>
              <a:rPr lang="en-US" dirty="0" err="1"/>
              <a:t>Pwd</a:t>
            </a:r>
            <a:r>
              <a:rPr lang="en-US" dirty="0"/>
              <a:t>, which stands for print working directory, just returns your current folder path location. This is a simple, yet useful command that simply lets you know where you are at currently inside terminal. </a:t>
            </a:r>
          </a:p>
          <a:p>
            <a:pPr marL="171450" lvl="0" indent="-171450" algn="l" rtl="0">
              <a:spcBef>
                <a:spcPts val="0"/>
              </a:spcBef>
              <a:spcAft>
                <a:spcPts val="0"/>
              </a:spcAft>
              <a:buFontTx/>
              <a:buChar char="-"/>
            </a:pPr>
            <a:r>
              <a:rPr lang="en-US" dirty="0"/>
              <a:t>Now that we know where we are, you can use another command to change your location. The </a:t>
            </a:r>
            <a:r>
              <a:rPr lang="en-US" b="1" dirty="0"/>
              <a:t>cd command</a:t>
            </a:r>
            <a:r>
              <a:rPr lang="en-US" dirty="0"/>
              <a:t>, which stands for change directory, will move us into another directory. </a:t>
            </a:r>
            <a:br>
              <a:rPr lang="en-US" dirty="0"/>
            </a:br>
            <a:r>
              <a:rPr lang="en-US" dirty="0"/>
              <a:t>To go one directory upwards in the current folder path, we can type cd dot </a:t>
            </a:r>
            <a:r>
              <a:rPr lang="en-US" dirty="0" err="1"/>
              <a:t>dot</a:t>
            </a:r>
            <a:r>
              <a:rPr lang="en-US" dirty="0"/>
              <a:t>. You can also cd into a subfolder by typing cd and then the name of the subfolder. </a:t>
            </a:r>
            <a:br>
              <a:rPr lang="en-US" dirty="0"/>
            </a:br>
            <a:r>
              <a:rPr lang="en-US" dirty="0"/>
              <a:t>If you want to jump to the beginning home folder, you can type cd tilde. Now, there are several other options on how to use the cd command, but for this course, we will mostly be using the cd .. command to go up one directory. </a:t>
            </a:r>
          </a:p>
          <a:p>
            <a:pPr marL="171450" lvl="0" indent="-171450" algn="l" rtl="0">
              <a:spcBef>
                <a:spcPts val="0"/>
              </a:spcBef>
              <a:spcAft>
                <a:spcPts val="0"/>
              </a:spcAft>
              <a:buFontTx/>
              <a:buChar char="-"/>
            </a:pPr>
            <a:r>
              <a:rPr lang="en-US" dirty="0"/>
              <a:t>Another useful command is how to list the files in the directory. For Linux and Mac users, we type </a:t>
            </a:r>
            <a:r>
              <a:rPr lang="en-US" b="1" dirty="0"/>
              <a:t>ls,</a:t>
            </a:r>
            <a:r>
              <a:rPr lang="en-US" dirty="0"/>
              <a:t> and for Windows users, you can type </a:t>
            </a:r>
            <a:r>
              <a:rPr lang="en-US" b="1" dirty="0"/>
              <a:t>dir</a:t>
            </a:r>
            <a:r>
              <a:rPr lang="en-US" dirty="0"/>
              <a:t>. </a:t>
            </a:r>
          </a:p>
          <a:p>
            <a:pPr marL="171450" lvl="0" indent="-171450" algn="l" rtl="0">
              <a:spcBef>
                <a:spcPts val="0"/>
              </a:spcBef>
              <a:spcAft>
                <a:spcPts val="0"/>
              </a:spcAft>
              <a:buFontTx/>
              <a:buChar char="-"/>
            </a:pPr>
            <a:r>
              <a:rPr lang="en-US" dirty="0"/>
              <a:t>To create a new empty file, we can use the command </a:t>
            </a:r>
            <a:r>
              <a:rPr lang="en-US" b="1" dirty="0"/>
              <a:t>touch</a:t>
            </a:r>
            <a:r>
              <a:rPr lang="en-US" dirty="0"/>
              <a:t> for Mac and Linux users and the command </a:t>
            </a:r>
            <a:r>
              <a:rPr lang="en-US" b="1" dirty="0"/>
              <a:t>copy</a:t>
            </a:r>
            <a:r>
              <a:rPr lang="en-US" dirty="0"/>
              <a:t> con for Windows users</a:t>
            </a:r>
          </a:p>
          <a:p>
            <a:pPr marL="171450" lvl="0" indent="-171450" algn="l" rtl="0">
              <a:spcBef>
                <a:spcPts val="0"/>
              </a:spcBef>
              <a:spcAft>
                <a:spcPts val="0"/>
              </a:spcAft>
              <a:buFontTx/>
              <a:buChar char="-"/>
            </a:pPr>
            <a:r>
              <a:rPr lang="en-US" dirty="0"/>
              <a:t>you can create a new empty folder by using the </a:t>
            </a:r>
            <a:r>
              <a:rPr lang="en-US" b="1" dirty="0" err="1"/>
              <a:t>mkdir</a:t>
            </a:r>
            <a:r>
              <a:rPr lang="en-US" dirty="0"/>
              <a:t> command. </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As mentioned, these are just a few simple commands that you can use in the command line. </a:t>
            </a:r>
          </a:p>
          <a:p>
            <a:pPr marL="0" lvl="0" indent="0" algn="l" rtl="0">
              <a:spcBef>
                <a:spcPts val="0"/>
              </a:spcBef>
              <a:spcAft>
                <a:spcPts val="0"/>
              </a:spcAft>
              <a:buFontTx/>
              <a:buNone/>
            </a:pPr>
            <a:r>
              <a:rPr lang="en-US" dirty="0"/>
              <a:t>Now there are many, many other commands and even other options to use with these few commands that we just learned, </a:t>
            </a:r>
          </a:p>
          <a:p>
            <a:pPr marL="0" lvl="0" indent="0" algn="l" rtl="0">
              <a:spcBef>
                <a:spcPts val="0"/>
              </a:spcBef>
              <a:spcAft>
                <a:spcPts val="0"/>
              </a:spcAft>
              <a:buFontTx/>
              <a:buNone/>
            </a:pPr>
            <a:r>
              <a:rPr lang="en-US" dirty="0"/>
              <a:t>but for now, we'll stick to just these few commands.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b2004958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b2004958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9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b2004958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b2004958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b200495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b200495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225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b2004958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b2004958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Git </a:t>
            </a:r>
            <a:r>
              <a:rPr lang="es-ES" dirty="0" err="1"/>
              <a:t>init</a:t>
            </a:r>
            <a:r>
              <a:rPr lang="es-ES" dirty="0"/>
              <a:t> </a:t>
            </a:r>
            <a:r>
              <a:rPr lang="es-ES" sz="1800" dirty="0">
                <a:effectLst/>
                <a:latin typeface="Calibri" panose="020F0502020204030204" pitchFamily="34" charset="0"/>
              </a:rPr>
              <a:t>Transforma un directorio en un directorio de trabajo Git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800" dirty="0">
                <a:effectLst/>
                <a:latin typeface="Calibri" panose="020F0502020204030204" pitchFamily="34" charset="0"/>
              </a:rPr>
              <a:t>Añadiendo el repositorio de </a:t>
            </a:r>
            <a:r>
              <a:rPr lang="en-US" sz="1800" i="1" dirty="0">
                <a:effectLst/>
                <a:latin typeface="Calibri" panose="020F0502020204030204" pitchFamily="34" charset="0"/>
              </a:rPr>
              <a:t>commits</a:t>
            </a:r>
            <a:r>
              <a:rPr lang="es-ES" sz="1800" dirty="0">
                <a:effectLst/>
                <a:latin typeface="Calibri" panose="020F0502020204030204" pitchFamily="34" charset="0"/>
              </a:rPr>
              <a:t> al directorio, lo que lo convierte en un directorio de trabajo Git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800" dirty="0">
                <a:effectLst/>
                <a:latin typeface="Calibri" panose="020F0502020204030204" pitchFamily="34" charset="0"/>
              </a:rPr>
              <a:t>Lo añade en el subdirectorio oculto</a:t>
            </a:r>
            <a:r>
              <a:rPr lang="bin-NG" sz="1800" dirty="0">
                <a:effectLst/>
                <a:latin typeface="Consolas" panose="020B0609020204030204" pitchFamily="49" charset="0"/>
              </a:rPr>
              <a:t> .git</a:t>
            </a:r>
            <a:r>
              <a:rPr lang="es-ES" sz="1800" dirty="0">
                <a:effectLst/>
                <a:latin typeface="Calibri" panose="020F0502020204030204" pitchFamily="34" charset="0"/>
              </a:rPr>
              <a:t> que contiene la base de datos donde guardar los </a:t>
            </a:r>
            <a:r>
              <a:rPr lang="en-US" sz="1800" i="1" dirty="0">
                <a:effectLst/>
                <a:latin typeface="Calibri" panose="020F0502020204030204" pitchFamily="34" charset="0"/>
              </a:rPr>
              <a:t>commits</a:t>
            </a:r>
            <a:endParaRPr lang="es-E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800" dirty="0">
                <a:effectLst/>
                <a:latin typeface="Calibri" panose="020F0502020204030204" pitchFamily="34" charset="0"/>
              </a:rPr>
              <a:t>La mayoría de los comandos Git se invocan en el directorio de trabajo o un subdirectorio</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b2004958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b2004958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lvl="0" indent="0" algn="l" rtl="0">
              <a:spcBef>
                <a:spcPts val="0"/>
              </a:spcBef>
              <a:spcAft>
                <a:spcPts val="0"/>
              </a:spcAft>
              <a:buNone/>
            </a:pPr>
            <a:r>
              <a:rPr lang="en-US" dirty="0"/>
              <a:t>Git is a version control system, also known as a VCS. </a:t>
            </a:r>
          </a:p>
          <a:p>
            <a:pPr marL="171450" lvl="0" indent="-171450" algn="l" rtl="0">
              <a:spcBef>
                <a:spcPts val="0"/>
              </a:spcBef>
              <a:spcAft>
                <a:spcPts val="0"/>
              </a:spcAft>
              <a:buFontTx/>
              <a:buChar char="-"/>
            </a:pPr>
            <a:r>
              <a:rPr lang="en-US" dirty="0"/>
              <a:t>A VCS is basically some software designed to </a:t>
            </a:r>
            <a:r>
              <a:rPr lang="en-US" b="1" dirty="0"/>
              <a:t>record changes </a:t>
            </a:r>
            <a:r>
              <a:rPr lang="en-US" dirty="0"/>
              <a:t>made to a file or set of files over time. </a:t>
            </a:r>
          </a:p>
          <a:p>
            <a:pPr marL="171450" lvl="0" indent="-171450" algn="l" rtl="0">
              <a:spcBef>
                <a:spcPts val="0"/>
              </a:spcBef>
              <a:spcAft>
                <a:spcPts val="0"/>
              </a:spcAft>
              <a:buFontTx/>
              <a:buChar char="-"/>
            </a:pPr>
            <a:r>
              <a:rPr lang="en-US" dirty="0"/>
              <a:t>This gives you the ability to </a:t>
            </a:r>
            <a:r>
              <a:rPr lang="en-US" b="1" dirty="0"/>
              <a:t>revert or recall </a:t>
            </a:r>
            <a:r>
              <a:rPr lang="en-US" dirty="0"/>
              <a:t>changes to one file or a set of files after you've made them. If you're working on a project that contains a lot of files, version control gives you the ability to control that entire project, and you can revert only one file to its previous version, multiple files to their previous versions, or the entire project back to its previous version. </a:t>
            </a:r>
          </a:p>
          <a:p>
            <a:pPr marL="171450" lvl="0" indent="-171450" algn="l" rtl="0">
              <a:spcBef>
                <a:spcPts val="0"/>
              </a:spcBef>
              <a:spcAft>
                <a:spcPts val="0"/>
              </a:spcAft>
              <a:buFontTx/>
              <a:buChar char="-"/>
            </a:pPr>
            <a:r>
              <a:rPr lang="en-US" dirty="0"/>
              <a:t>You can </a:t>
            </a:r>
            <a:r>
              <a:rPr lang="en-US" b="1" dirty="0"/>
              <a:t>compare changes </a:t>
            </a:r>
            <a:r>
              <a:rPr lang="en-US" dirty="0"/>
              <a:t>made to files from one version to another, and you can see exactly what was changed in each file when the change was introduced or who introduced the change. You can even see why a certain change was made. </a:t>
            </a:r>
          </a:p>
          <a:p>
            <a:pPr marL="171450" lvl="0" indent="-171450" algn="l" rtl="0">
              <a:spcBef>
                <a:spcPts val="0"/>
              </a:spcBef>
              <a:spcAft>
                <a:spcPts val="0"/>
              </a:spcAft>
              <a:buFontTx/>
              <a:buChar char="-"/>
            </a:pPr>
            <a:r>
              <a:rPr lang="en-US" dirty="0"/>
              <a:t>The great thing about a VCS is that you can version control nearly any type of file on a computer, not just source code files. </a:t>
            </a:r>
            <a:br>
              <a:rPr lang="en-US" dirty="0"/>
            </a:br>
            <a:r>
              <a:rPr lang="en-US" dirty="0"/>
              <a:t>Students often use version control to keep track of different versions of an essay or a research paper. </a:t>
            </a:r>
            <a:br>
              <a:rPr lang="en-US" dirty="0"/>
            </a:br>
            <a:r>
              <a:rPr lang="en-US" dirty="0"/>
              <a:t>A designer can use version control to keep versions of an image without worrying about modifying the only version of that one image.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And version control gives you the ability to </a:t>
            </a:r>
            <a:r>
              <a:rPr lang="en-US" b="1" dirty="0"/>
              <a:t>explore new ideas </a:t>
            </a:r>
            <a:r>
              <a:rPr lang="en-US" dirty="0"/>
              <a:t>with your project </a:t>
            </a:r>
            <a:br>
              <a:rPr lang="en-US" dirty="0"/>
            </a:br>
            <a:r>
              <a:rPr lang="en-US" dirty="0"/>
              <a:t>with the assurance that you can always </a:t>
            </a:r>
            <a:r>
              <a:rPr lang="en-US" b="1" dirty="0"/>
              <a:t>revert back </a:t>
            </a:r>
            <a:r>
              <a:rPr lang="en-US" dirty="0"/>
              <a:t>to a previous version no matter how far you've altered the content. </a:t>
            </a:r>
          </a:p>
          <a:p>
            <a:pPr marL="0" lvl="0" indent="0" algn="l" rtl="0">
              <a:spcBef>
                <a:spcPts val="0"/>
              </a:spcBef>
              <a:spcAft>
                <a:spcPts val="0"/>
              </a:spcAft>
              <a:buFontTx/>
              <a:buNone/>
            </a:pPr>
            <a:r>
              <a:rPr lang="en-US" dirty="0"/>
              <a:t>If you haven't noticed by now, version control is a pretty powerful tool that gives you complete dominance over the life of your project. </a:t>
            </a:r>
          </a:p>
          <a:p>
            <a:pPr marL="0" lvl="0" indent="0" algn="l" rtl="0">
              <a:spcBef>
                <a:spcPts val="0"/>
              </a:spcBef>
              <a:spcAft>
                <a:spcPts val="0"/>
              </a:spcAft>
              <a:buFontTx/>
              <a:buNone/>
            </a:pPr>
            <a:r>
              <a:rPr lang="en-US" dirty="0"/>
              <a:t>And if you think about it, version control is the ultimate </a:t>
            </a:r>
            <a:r>
              <a:rPr lang="en-US" b="1" dirty="0"/>
              <a:t>time travel machine </a:t>
            </a:r>
            <a:r>
              <a:rPr lang="en-US" dirty="0"/>
              <a:t>for your project, and you're in control.</a:t>
            </a:r>
          </a:p>
          <a:p>
            <a:pPr marL="158750" indent="0">
              <a:buNone/>
            </a:pPr>
            <a:endParaRPr lang="es-ES" dirty="0"/>
          </a:p>
        </p:txBody>
      </p:sp>
    </p:spTree>
    <p:extLst>
      <p:ext uri="{BB962C8B-B14F-4D97-AF65-F5344CB8AC3E}">
        <p14:creationId xmlns:p14="http://schemas.microsoft.com/office/powerpoint/2010/main" val="80775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b20049583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b20049583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b2004958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b2004958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b2004958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b2004958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b20049583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b2004958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b20049583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b20049583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ES" dirty="0"/>
          </a:p>
        </p:txBody>
      </p:sp>
    </p:spTree>
    <p:extLst>
      <p:ext uri="{BB962C8B-B14F-4D97-AF65-F5344CB8AC3E}">
        <p14:creationId xmlns:p14="http://schemas.microsoft.com/office/powerpoint/2010/main" val="2044780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22030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b20049583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b20049583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b2004958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b2004958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b20049583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b20049583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f02287b9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f02287b9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effectLst/>
                <a:latin typeface="Calibri" panose="020F0502020204030204" pitchFamily="34" charset="0"/>
              </a:rPr>
              <a:t>Los SCV </a:t>
            </a:r>
            <a:r>
              <a:rPr lang="es-ES" sz="1800" b="1" dirty="0">
                <a:effectLst/>
                <a:latin typeface="Calibri" panose="020F0502020204030204" pitchFamily="34" charset="0"/>
              </a:rPr>
              <a:t>centralizados</a:t>
            </a:r>
            <a:r>
              <a:rPr lang="es-ES" sz="1800" dirty="0">
                <a:effectLst/>
                <a:latin typeface="Calibri" panose="020F0502020204030204" pitchFamily="34" charset="0"/>
              </a:rPr>
              <a:t> como CVS y </a:t>
            </a:r>
            <a:r>
              <a:rPr lang="en-US" sz="1800" dirty="0">
                <a:effectLst/>
                <a:latin typeface="Calibri" panose="020F0502020204030204" pitchFamily="34" charset="0"/>
              </a:rPr>
              <a:t>Subversion (SVN)</a:t>
            </a:r>
            <a:r>
              <a:rPr lang="es-ES" sz="1800" dirty="0">
                <a:effectLst/>
                <a:latin typeface="Calibri" panose="020F0502020204030204" pitchFamily="34" charset="0"/>
              </a:rPr>
              <a:t> son sistemas cliente-servidor donde hay un repositorio canónico en el servidor que contiene toda la información de los cambios mientras que los clientes solo tienen copias de trabajo.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800" dirty="0">
                <a:effectLst/>
                <a:latin typeface="Calibri" panose="020F0502020204030204" pitchFamily="34" charset="0"/>
              </a:rPr>
              <a:t> En sistemas </a:t>
            </a:r>
            <a:r>
              <a:rPr lang="es-ES" sz="1800" b="1" dirty="0">
                <a:effectLst/>
                <a:latin typeface="Calibri" panose="020F0502020204030204" pitchFamily="34" charset="0"/>
              </a:rPr>
              <a:t>distribuidos</a:t>
            </a:r>
            <a:r>
              <a:rPr lang="es-ES" sz="1800" dirty="0">
                <a:effectLst/>
                <a:latin typeface="Calibri" panose="020F0502020204030204" pitchFamily="34" charset="0"/>
              </a:rPr>
              <a:t> como Mercurial y Git no existe el concepto de repositorio canónico por lo que cada cliente ha de tener una copia completa del repositorio. </a:t>
            </a:r>
            <a:br>
              <a:rPr lang="es-ES" sz="1800" dirty="0">
                <a:effectLst/>
                <a:latin typeface="Calibri" panose="020F0502020204030204" pitchFamily="34" charset="0"/>
              </a:rPr>
            </a:br>
            <a:r>
              <a:rPr lang="es-ES" sz="1800" dirty="0">
                <a:effectLst/>
                <a:latin typeface="Calibri" panose="020F0502020204030204" pitchFamily="34" charset="0"/>
              </a:rPr>
              <a:t>Desde 2010, la tendencia es utilizar cada vez más SCV distribuidos, en particular Git</a:t>
            </a:r>
          </a:p>
          <a:p>
            <a:pPr marL="0" lvl="0" indent="0" algn="l" rtl="0">
              <a:spcBef>
                <a:spcPts val="0"/>
              </a:spcBef>
              <a:spcAft>
                <a:spcPts val="0"/>
              </a:spcAft>
              <a:buNone/>
            </a:pPr>
            <a:endParaRPr lang="es-ES" sz="1800" dirty="0">
              <a:effectLst/>
              <a:latin typeface="Calibri" panose="020F050202020403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b2004958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b2004958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rtl="0">
              <a:spcBef>
                <a:spcPts val="0"/>
              </a:spcBef>
              <a:spcAft>
                <a:spcPts val="0"/>
              </a:spcAft>
            </a:pPr>
            <a:r>
              <a:rPr lang="es-ES" sz="1800" dirty="0">
                <a:effectLst/>
                <a:latin typeface="Calibri" panose="020F0502020204030204" pitchFamily="34" charset="0"/>
              </a:rPr>
              <a:t>Posibilidades del acceso anónimo</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Descarga / clonación de proyectos de software libre</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Perfil de los programadores (uso social / laboral)</a:t>
            </a:r>
          </a:p>
          <a:p>
            <a:pPr marL="0" marR="0" rtl="0">
              <a:spcBef>
                <a:spcPts val="0"/>
              </a:spcBef>
              <a:spcAft>
                <a:spcPts val="0"/>
              </a:spcAft>
            </a:pPr>
            <a:r>
              <a:rPr lang="es-ES" sz="1800" dirty="0">
                <a:effectLst/>
                <a:latin typeface="Calibri" panose="020F0502020204030204" pitchFamily="34" charset="0"/>
              </a:rPr>
              <a:t>Posibilidades al disponer de cuenta de usuario (gratuita)</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Crear repositorios propios</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Copiar repositorios de otros (</a:t>
            </a:r>
            <a:r>
              <a:rPr lang="en-US" sz="1800" i="1" dirty="0">
                <a:effectLst/>
                <a:latin typeface="Calibri" panose="020F0502020204030204" pitchFamily="34" charset="0"/>
              </a:rPr>
              <a:t>fork</a:t>
            </a:r>
            <a:r>
              <a:rPr lang="es-ES" sz="1800" dirty="0">
                <a:effectLst/>
                <a:latin typeface="Calibri" panose="020F0502020204030204" pitchFamily="34" charset="0"/>
              </a:rPr>
              <a:t>)</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Importar repositorios a partir de su URL, incluso en otros formatos</a:t>
            </a:r>
          </a:p>
          <a:p>
            <a:pPr marL="457200" lvl="1"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Crear una organización para albergar múltiples proyectos relacionados</a:t>
            </a:r>
          </a:p>
          <a:p>
            <a:pPr marL="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b2004958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b2004958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b2004958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b2004958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b200495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b200495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b2004958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b2004958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b2004958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b2004958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b2004958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b2004958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b20049583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b20049583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b20049583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b2004958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57613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b2004958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b2004958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 has four main stages a file can occupy, committed (unmodified), modified, untracked and staged.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file that resides in the </a:t>
            </a:r>
            <a:r>
              <a:rPr lang="en-US" b="1" dirty="0"/>
              <a:t>committed (unmodified),  </a:t>
            </a:r>
            <a:r>
              <a:rPr lang="en-US" dirty="0"/>
              <a:t>stage means that the data in this file is safely stored in the repository (local database).</a:t>
            </a:r>
          </a:p>
          <a:p>
            <a:pPr marL="0" lvl="0" indent="0" algn="l" rtl="0">
              <a:spcBef>
                <a:spcPts val="0"/>
              </a:spcBef>
              <a:spcAft>
                <a:spcPts val="0"/>
              </a:spcAft>
              <a:buNone/>
            </a:pPr>
            <a:r>
              <a:rPr lang="en-US" dirty="0"/>
              <a:t>When we make changes to a file, the status of the file moves from committed, or unmodified, to </a:t>
            </a:r>
            <a:r>
              <a:rPr lang="en-US" b="1" dirty="0"/>
              <a:t>modified</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a:t>
            </a:r>
            <a:r>
              <a:rPr lang="en-US" b="1" dirty="0"/>
              <a:t>modified state </a:t>
            </a:r>
            <a:r>
              <a:rPr lang="en-US" dirty="0"/>
              <a:t>means that the file has been altered from the last committed version that is stored in the repository (local database). </a:t>
            </a:r>
          </a:p>
          <a:p>
            <a:pPr marL="0" lvl="0" indent="0" algn="l" rtl="0">
              <a:spcBef>
                <a:spcPts val="0"/>
              </a:spcBef>
              <a:spcAft>
                <a:spcPts val="0"/>
              </a:spcAft>
              <a:buNone/>
            </a:pPr>
            <a:r>
              <a:rPr lang="en-US" dirty="0"/>
              <a:t>Basically, this state just means that we have introduced new changes to the file but haven't committed them yet. </a:t>
            </a:r>
          </a:p>
          <a:p>
            <a:pPr marL="0" lvl="0" indent="0" algn="l" rtl="0">
              <a:spcBef>
                <a:spcPts val="0"/>
              </a:spcBef>
              <a:spcAft>
                <a:spcPts val="0"/>
              </a:spcAft>
              <a:buNone/>
            </a:pPr>
            <a:r>
              <a:rPr lang="en-US" dirty="0"/>
              <a:t>You can think of this state as a </a:t>
            </a:r>
            <a:r>
              <a:rPr lang="en-US" b="1" dirty="0"/>
              <a:t>work in progress </a:t>
            </a:r>
            <a:r>
              <a:rPr lang="en-US" dirty="0"/>
              <a:t>where more changes can be made to that file.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when we have finished the changes, we want to make to a file, the file then moves to the </a:t>
            </a:r>
            <a:r>
              <a:rPr lang="en-US" b="1" dirty="0"/>
              <a:t>staged state</a:t>
            </a:r>
            <a:r>
              <a:rPr lang="en-US" dirty="0"/>
              <a:t>. </a:t>
            </a:r>
          </a:p>
          <a:p>
            <a:pPr marL="0" lvl="0" indent="0" algn="l" rtl="0">
              <a:spcBef>
                <a:spcPts val="0"/>
              </a:spcBef>
              <a:spcAft>
                <a:spcPts val="0"/>
              </a:spcAft>
              <a:buNone/>
            </a:pPr>
            <a:r>
              <a:rPr lang="en-US" dirty="0"/>
              <a:t>This means that we want to take the changes made to that file during the modified state and then commit them to the repository (local database)</a:t>
            </a:r>
          </a:p>
          <a:p>
            <a:pPr marL="0" lvl="0" indent="0" algn="l" rtl="0">
              <a:spcBef>
                <a:spcPts val="0"/>
              </a:spcBef>
              <a:spcAft>
                <a:spcPts val="0"/>
              </a:spcAft>
              <a:buNone/>
            </a:pPr>
            <a:r>
              <a:rPr lang="en-US" dirty="0"/>
              <a:t>to be in his </a:t>
            </a:r>
            <a:r>
              <a:rPr lang="en-US" b="1" dirty="0"/>
              <a:t>next commit snapshot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it's important to note that these three stages are applied to files in his project that are being tracked by Git.</a:t>
            </a:r>
          </a:p>
          <a:p>
            <a:pPr marL="0" lvl="0" indent="0" algn="l" rtl="0">
              <a:spcBef>
                <a:spcPts val="0"/>
              </a:spcBef>
              <a:spcAft>
                <a:spcPts val="0"/>
              </a:spcAft>
              <a:buNone/>
            </a:pPr>
            <a:r>
              <a:rPr lang="en-US" dirty="0"/>
              <a:t>In other words, these stages only apply to files that were in the project's last commit snapshot. </a:t>
            </a:r>
          </a:p>
          <a:p>
            <a:pPr marL="0" lvl="0" indent="0" algn="l" rtl="0">
              <a:spcBef>
                <a:spcPts val="0"/>
              </a:spcBef>
              <a:spcAft>
                <a:spcPts val="0"/>
              </a:spcAft>
              <a:buNone/>
            </a:pPr>
            <a:r>
              <a:rPr lang="en-US" dirty="0"/>
              <a:t>A file can also be </a:t>
            </a:r>
            <a:r>
              <a:rPr lang="en-US" b="1" dirty="0"/>
              <a:t>untracked</a:t>
            </a:r>
            <a:r>
              <a:rPr lang="en-US" dirty="0"/>
              <a:t>. </a:t>
            </a:r>
          </a:p>
          <a:p>
            <a:pPr marL="0" lvl="0" indent="0" algn="l" rtl="0">
              <a:spcBef>
                <a:spcPts val="0"/>
              </a:spcBef>
              <a:spcAft>
                <a:spcPts val="0"/>
              </a:spcAft>
              <a:buNone/>
            </a:pPr>
            <a:r>
              <a:rPr lang="en-US" dirty="0"/>
              <a:t>Untracked files are any files added to the project since the last snapshot that Git hasn't been tracking. </a:t>
            </a:r>
          </a:p>
          <a:p>
            <a:pPr marL="0" lvl="0" indent="0" algn="l" rtl="0">
              <a:spcBef>
                <a:spcPts val="0"/>
              </a:spcBef>
              <a:spcAft>
                <a:spcPts val="0"/>
              </a:spcAft>
              <a:buNone/>
            </a:pPr>
            <a:r>
              <a:rPr lang="en-US" dirty="0"/>
              <a:t>To start tracking an untracked file, we can simply add it to his Git project, </a:t>
            </a:r>
          </a:p>
          <a:p>
            <a:pPr marL="0" lvl="0" indent="0" algn="l" rtl="0">
              <a:spcBef>
                <a:spcPts val="0"/>
              </a:spcBef>
              <a:spcAft>
                <a:spcPts val="0"/>
              </a:spcAft>
              <a:buNone/>
            </a:pPr>
            <a:r>
              <a:rPr lang="en-US" dirty="0"/>
              <a:t>and then Git places that file in the </a:t>
            </a:r>
            <a:r>
              <a:rPr lang="en-US" b="1" dirty="0"/>
              <a:t>staged state</a:t>
            </a:r>
            <a:r>
              <a:rPr lang="en-US" dirty="0"/>
              <a:t>, and it will be added into the next commit snapshot.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dirty="0"/>
              <a:t>Fast-forward, if there is no disagreement, it will move the file pointer directly. The starting point of the feature branch is not visible.</a:t>
            </a:r>
          </a:p>
          <a:p>
            <a:r>
              <a:rPr lang="en-US" dirty="0"/>
              <a:t>No-fast-forward( — no-ff), which preserves the integrity of the commit chain.</a:t>
            </a:r>
          </a:p>
          <a:p>
            <a:r>
              <a:rPr lang="en-US" dirty="0"/>
              <a:t>Squash, compressing unnecessary commits; it’s impossible to see that the feature branch is merged into develop; feature, develop remains relatively independent.</a:t>
            </a:r>
            <a:endParaRPr lang="es-ES" dirty="0"/>
          </a:p>
        </p:txBody>
      </p:sp>
    </p:spTree>
    <p:extLst>
      <p:ext uri="{BB962C8B-B14F-4D97-AF65-F5344CB8AC3E}">
        <p14:creationId xmlns:p14="http://schemas.microsoft.com/office/powerpoint/2010/main" val="2327972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dirty="0"/>
              <a:t>Rebase/rebase, from the old base to the new base, on the basis of the new base to reproduce the modification process of another branch, the version tree is like a chain of two chains together to achieve a linear effect.</a:t>
            </a:r>
          </a:p>
        </p:txBody>
      </p:sp>
    </p:spTree>
    <p:extLst>
      <p:ext uri="{BB962C8B-B14F-4D97-AF65-F5344CB8AC3E}">
        <p14:creationId xmlns:p14="http://schemas.microsoft.com/office/powerpoint/2010/main" val="403012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891477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b200495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b200495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b2004958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b2004958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 to how a file can reside in three different states, A Git project is made up of </a:t>
            </a:r>
            <a:r>
              <a:rPr lang="en-US" b="1" dirty="0"/>
              <a:t>three main parts</a:t>
            </a:r>
            <a:r>
              <a:rPr lang="en-US" dirty="0"/>
              <a:t>. </a:t>
            </a:r>
          </a:p>
          <a:p>
            <a:pPr marL="171450" lvl="0" indent="-171450" algn="l" rtl="0">
              <a:spcBef>
                <a:spcPts val="0"/>
              </a:spcBef>
              <a:spcAft>
                <a:spcPts val="0"/>
              </a:spcAft>
              <a:buFontTx/>
              <a:buChar char="-"/>
            </a:pPr>
            <a:r>
              <a:rPr lang="en-US" dirty="0"/>
              <a:t>We start with the </a:t>
            </a:r>
            <a:r>
              <a:rPr lang="en-US" b="1" dirty="0"/>
              <a:t>.git directory</a:t>
            </a:r>
            <a:r>
              <a:rPr lang="en-US" dirty="0"/>
              <a:t>, also known as a </a:t>
            </a:r>
            <a:r>
              <a:rPr lang="en-US" b="1" dirty="0"/>
              <a:t>repository</a:t>
            </a:r>
            <a:r>
              <a:rPr lang="en-US" dirty="0"/>
              <a:t>. </a:t>
            </a:r>
            <a:br>
              <a:rPr lang="en-US" dirty="0"/>
            </a:br>
            <a:r>
              <a:rPr lang="en-US" dirty="0"/>
              <a:t>This is the origin of project's data and is what is pulled down from the remote server, and currently being stored on his local computer. </a:t>
            </a:r>
            <a:br>
              <a:rPr lang="en-US" dirty="0"/>
            </a:br>
            <a:r>
              <a:rPr lang="en-US" dirty="0"/>
              <a:t>This is where Git stores the </a:t>
            </a:r>
            <a:r>
              <a:rPr lang="en-US" b="1" dirty="0"/>
              <a:t>metadata</a:t>
            </a:r>
            <a:r>
              <a:rPr lang="en-US" dirty="0"/>
              <a:t> and </a:t>
            </a:r>
            <a:r>
              <a:rPr lang="en-US" b="1" dirty="0"/>
              <a:t>object database </a:t>
            </a:r>
            <a:r>
              <a:rPr lang="en-US" dirty="0"/>
              <a:t>for his project. </a:t>
            </a:r>
          </a:p>
          <a:p>
            <a:pPr marL="171450" lvl="0" indent="-171450" algn="l" rtl="0">
              <a:spcBef>
                <a:spcPts val="0"/>
              </a:spcBef>
              <a:spcAft>
                <a:spcPts val="0"/>
              </a:spcAft>
              <a:buFontTx/>
              <a:buChar char="-"/>
            </a:pPr>
            <a:r>
              <a:rPr lang="en-US" dirty="0"/>
              <a:t>Next, we have the </a:t>
            </a:r>
            <a:r>
              <a:rPr lang="en-US" b="1" dirty="0"/>
              <a:t>working directory</a:t>
            </a:r>
            <a:r>
              <a:rPr lang="en-US" dirty="0"/>
              <a:t>. </a:t>
            </a:r>
            <a:br>
              <a:rPr lang="en-US" dirty="0"/>
            </a:br>
            <a:r>
              <a:rPr lang="en-US" dirty="0"/>
              <a:t>This is a single copy, also known as a </a:t>
            </a:r>
            <a:r>
              <a:rPr lang="en-US" b="1" dirty="0"/>
              <a:t>checkout of one version </a:t>
            </a:r>
            <a:r>
              <a:rPr lang="en-US" dirty="0"/>
              <a:t>of the project. </a:t>
            </a:r>
            <a:br>
              <a:rPr lang="en-US" dirty="0"/>
            </a:br>
            <a:r>
              <a:rPr lang="en-US" dirty="0"/>
              <a:t>These files are pulled from local compressed database in the .git directory and placed in the working directory that he can then modify. </a:t>
            </a:r>
          </a:p>
          <a:p>
            <a:pPr marL="171450" lvl="0" indent="-171450" algn="l" rtl="0">
              <a:spcBef>
                <a:spcPts val="0"/>
              </a:spcBef>
              <a:spcAft>
                <a:spcPts val="0"/>
              </a:spcAft>
              <a:buFontTx/>
              <a:buChar char="-"/>
            </a:pPr>
            <a:r>
              <a:rPr lang="en-US" dirty="0"/>
              <a:t>The </a:t>
            </a:r>
            <a:r>
              <a:rPr lang="en-US" b="1" dirty="0"/>
              <a:t>staging area </a:t>
            </a:r>
            <a:r>
              <a:rPr lang="en-US" dirty="0"/>
              <a:t>is also known as the </a:t>
            </a:r>
            <a:r>
              <a:rPr lang="en-US" b="1" dirty="0"/>
              <a:t>index</a:t>
            </a:r>
            <a:r>
              <a:rPr lang="en-US" dirty="0"/>
              <a:t>. This is an area that sits between his working directory and the .git directory.</a:t>
            </a:r>
            <a:br>
              <a:rPr lang="en-US" dirty="0"/>
            </a:br>
            <a:r>
              <a:rPr lang="en-US" dirty="0"/>
              <a:t>We can use the staging area to build up a change or a set of changes that he wants to </a:t>
            </a:r>
            <a:r>
              <a:rPr lang="en-US" b="1" dirty="0"/>
              <a:t>commit</a:t>
            </a:r>
            <a:r>
              <a:rPr lang="en-US" dirty="0"/>
              <a:t> </a:t>
            </a:r>
            <a:br>
              <a:rPr lang="en-US" dirty="0"/>
            </a:br>
            <a:r>
              <a:rPr lang="en-US" dirty="0"/>
              <a:t>by taking a </a:t>
            </a:r>
            <a:r>
              <a:rPr lang="en-US" b="1" dirty="0"/>
              <a:t>snapshot</a:t>
            </a:r>
            <a:r>
              <a:rPr lang="en-US" dirty="0"/>
              <a:t> of his project with those changes in place, </a:t>
            </a:r>
            <a:br>
              <a:rPr lang="en-US" dirty="0"/>
            </a:br>
            <a:r>
              <a:rPr lang="en-US" dirty="0"/>
              <a:t>and when he creates a commit, what is committed is only what is currently in the staging area, not what is in his working directory. </a:t>
            </a:r>
            <a:br>
              <a:rPr lang="en-US" dirty="0"/>
            </a:br>
            <a:r>
              <a:rPr lang="en-US" dirty="0"/>
              <a:t>This gives us the freedom to modify several files, but only commit the changes of a file or files that he wants to.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The uncommitted changes remain in his working directory until we decides to commit them or stash them away for future use. </a:t>
            </a:r>
          </a:p>
          <a:p>
            <a:pPr marL="0" lvl="0" indent="0" algn="l" rtl="0">
              <a:spcBef>
                <a:spcPts val="0"/>
              </a:spcBef>
              <a:spcAft>
                <a:spcPts val="0"/>
              </a:spcAft>
              <a:buFontTx/>
              <a:buNone/>
            </a:pPr>
            <a:r>
              <a:rPr lang="en-US" dirty="0"/>
              <a:t>After we commit the changes, we then push the commits up to the .git directory to update the origin data of the project.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So, in short, if a file version is in the .git directory, it's committed and recorded in that project's repository; if a file is modified and has been added to the staging area, it's staged; and if a file was modified since the last checkout of that file from the .git directory, but has not been added to the staging area, it's modified.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Para registrar información sobre los cambios en el repositorio se utilizan </a:t>
            </a:r>
            <a:r>
              <a:rPr lang="es-ES" dirty="0" err="1"/>
              <a:t>commits</a:t>
            </a:r>
            <a:endParaRPr lang="es-ES" dirty="0"/>
          </a:p>
          <a:p>
            <a:r>
              <a:rPr lang="es-ES" dirty="0"/>
              <a:t>Contenido de un </a:t>
            </a:r>
            <a:r>
              <a:rPr lang="es-ES" dirty="0" err="1"/>
              <a:t>commit</a:t>
            </a:r>
            <a:r>
              <a:rPr lang="es-ES" dirty="0"/>
              <a:t>: </a:t>
            </a:r>
          </a:p>
          <a:p>
            <a:r>
              <a:rPr lang="es-ES" dirty="0"/>
              <a:t>	- el </a:t>
            </a:r>
            <a:r>
              <a:rPr lang="es-ES" dirty="0" err="1"/>
              <a:t>changeset</a:t>
            </a:r>
            <a:r>
              <a:rPr lang="es-ES" dirty="0"/>
              <a:t> (i.e. los cambios) de cada uno de los ficheros afectados </a:t>
            </a:r>
          </a:p>
          <a:p>
            <a:r>
              <a:rPr lang="es-ES" dirty="0"/>
              <a:t>	- punteros a todos los ficheros que no han cambiado</a:t>
            </a:r>
          </a:p>
          <a:p>
            <a:r>
              <a:rPr lang="es-ES" dirty="0"/>
              <a:t>Son instantáneas del estado de los ficheros de un proyecto en un momento dado que pueden volver a restaurarse en cualquier otro momento</a:t>
            </a:r>
          </a:p>
          <a:p>
            <a:r>
              <a:rPr lang="es-ES" dirty="0"/>
              <a:t>Un </a:t>
            </a:r>
            <a:r>
              <a:rPr lang="es-ES" dirty="0" err="1"/>
              <a:t>commit</a:t>
            </a:r>
            <a:r>
              <a:rPr lang="es-ES" dirty="0"/>
              <a:t> es el único método de introducir cambios en un repositorio.</a:t>
            </a:r>
          </a:p>
          <a:p>
            <a:r>
              <a:rPr lang="es-ES" dirty="0"/>
              <a:t>Los </a:t>
            </a:r>
            <a:r>
              <a:rPr lang="es-ES" dirty="0" err="1"/>
              <a:t>commits</a:t>
            </a:r>
            <a:r>
              <a:rPr lang="es-ES" dirty="0"/>
              <a:t> generalmente son generados de forma explícita por el usuario pero también pueden ser generados por Git, como sucede en el caso del </a:t>
            </a:r>
            <a:r>
              <a:rPr lang="es-ES" dirty="0" err="1"/>
              <a:t>merge</a:t>
            </a:r>
            <a:r>
              <a:rPr lang="es-ES" dirty="0"/>
              <a:t>.</a:t>
            </a:r>
          </a:p>
          <a:p>
            <a:r>
              <a:rPr lang="es-ES" dirty="0"/>
              <a:t>Un </a:t>
            </a:r>
            <a:r>
              <a:rPr lang="es-ES" dirty="0" err="1"/>
              <a:t>commit</a:t>
            </a:r>
            <a:r>
              <a:rPr lang="es-ES" dirty="0"/>
              <a:t> se hace visible con el comando </a:t>
            </a:r>
            <a:r>
              <a:rPr lang="es-ES" dirty="0" err="1"/>
              <a:t>git</a:t>
            </a:r>
            <a:r>
              <a:rPr lang="es-ES" dirty="0"/>
              <a:t> show</a:t>
            </a:r>
          </a:p>
          <a:p>
            <a:endParaRPr lang="es-ES" dirty="0"/>
          </a:p>
        </p:txBody>
      </p:sp>
    </p:spTree>
    <p:extLst>
      <p:ext uri="{BB962C8B-B14F-4D97-AF65-F5344CB8AC3E}">
        <p14:creationId xmlns:p14="http://schemas.microsoft.com/office/powerpoint/2010/main" val="169967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Logs: sucesión de </a:t>
            </a:r>
            <a:r>
              <a:rPr lang="es-ES" dirty="0" err="1"/>
              <a:t>commits</a:t>
            </a:r>
            <a:endParaRPr lang="es-E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dirty="0"/>
              <a:t>Logs en consola v. gráfico</a:t>
            </a:r>
          </a:p>
          <a:p>
            <a:r>
              <a:rPr lang="es-ES" dirty="0"/>
              <a:t>Consenso y tipos de uso: rebase v. </a:t>
            </a:r>
            <a:r>
              <a:rPr lang="es-ES" dirty="0" err="1"/>
              <a:t>Merge</a:t>
            </a:r>
            <a:endParaRPr lang="es-ES" dirty="0"/>
          </a:p>
          <a:p>
            <a:r>
              <a:rPr lang="es-ES" dirty="0"/>
              <a:t>Importancia del texto de los </a:t>
            </a:r>
            <a:r>
              <a:rPr lang="es-ES" dirty="0" err="1"/>
              <a:t>commits</a:t>
            </a:r>
            <a:endParaRPr lang="es-ES" dirty="0"/>
          </a:p>
        </p:txBody>
      </p:sp>
    </p:spTree>
    <p:extLst>
      <p:ext uri="{BB962C8B-B14F-4D97-AF65-F5344CB8AC3E}">
        <p14:creationId xmlns:p14="http://schemas.microsoft.com/office/powerpoint/2010/main" val="139884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Los </a:t>
            </a:r>
            <a:r>
              <a:rPr lang="es-ES" dirty="0" err="1"/>
              <a:t>commits</a:t>
            </a:r>
            <a:r>
              <a:rPr lang="es-ES" dirty="0"/>
              <a:t> se organizan en secuencias temporales que soportan todo un desarrollo, conocidas como ramas (</a:t>
            </a:r>
            <a:r>
              <a:rPr lang="es-ES" dirty="0" err="1"/>
              <a:t>branch</a:t>
            </a:r>
            <a:r>
              <a:rPr lang="es-ES" dirty="0"/>
              <a:t>)</a:t>
            </a:r>
          </a:p>
          <a:p>
            <a:r>
              <a:rPr lang="es-ES" dirty="0"/>
              <a:t>Los nuevos </a:t>
            </a:r>
            <a:r>
              <a:rPr lang="es-ES" dirty="0" err="1"/>
              <a:t>commits</a:t>
            </a:r>
            <a:r>
              <a:rPr lang="es-ES" dirty="0"/>
              <a:t> se añaden al final de la rama de desarrollo que esta activa.</a:t>
            </a:r>
          </a:p>
          <a:p>
            <a:r>
              <a:rPr lang="es-ES" dirty="0"/>
              <a:t>La rama de desarrollo principal, habitualmente denominada master, se crea automáticamente al crear el primer </a:t>
            </a:r>
            <a:r>
              <a:rPr lang="es-ES" dirty="0" err="1"/>
              <a:t>commit</a:t>
            </a:r>
            <a:endParaRPr lang="es-E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sz="1800" dirty="0">
                <a:effectLst/>
                <a:latin typeface="Calibri" panose="020F0502020204030204" pitchFamily="34" charset="0"/>
              </a:rPr>
              <a:t>Git internamente se basa en punteros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sz="1800" dirty="0">
                <a:effectLst/>
                <a:latin typeface="Calibri" panose="020F0502020204030204" pitchFamily="34" charset="0"/>
              </a:rPr>
              <a:t>Cada rama corresponde internamente a un </a:t>
            </a:r>
            <a:r>
              <a:rPr lang="es-ES" sz="1800" b="1" dirty="0">
                <a:effectLst/>
                <a:latin typeface="Calibri" panose="020F0502020204030204" pitchFamily="34" charset="0"/>
              </a:rPr>
              <a:t>puntero</a:t>
            </a:r>
            <a:r>
              <a:rPr lang="es-ES" sz="1800" dirty="0">
                <a:effectLst/>
                <a:latin typeface="Calibri" panose="020F0502020204030204" pitchFamily="34" charset="0"/>
              </a:rPr>
              <a:t> que la define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sz="1800" dirty="0">
                <a:effectLst/>
                <a:latin typeface="Calibri" panose="020F0502020204030204" pitchFamily="34" charset="0"/>
              </a:rPr>
              <a:t>Rama activa, en la que estoy posicionado, siempre única. Por defecto la rama </a:t>
            </a:r>
            <a:r>
              <a:rPr lang="es-ES" sz="1800" b="1" dirty="0">
                <a:effectLst/>
                <a:latin typeface="Calibri" panose="020F0502020204030204" pitchFamily="34" charset="0"/>
              </a:rPr>
              <a:t>master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sz="1800" b="1" dirty="0">
                <a:effectLst/>
                <a:latin typeface="Calibri" panose="020F0502020204030204" pitchFamily="34" charset="0"/>
              </a:rPr>
              <a:t>HEAD</a:t>
            </a:r>
            <a:r>
              <a:rPr lang="es-ES" sz="1800" dirty="0">
                <a:effectLst/>
                <a:latin typeface="Calibri" panose="020F0502020204030204" pitchFamily="34" charset="0"/>
              </a:rPr>
              <a:t> -&gt; puntero al  último </a:t>
            </a:r>
            <a:r>
              <a:rPr lang="en-US" sz="1800" i="1" dirty="0">
                <a:effectLst/>
                <a:latin typeface="Calibri" panose="020F0502020204030204" pitchFamily="34" charset="0"/>
              </a:rPr>
              <a:t>commit </a:t>
            </a:r>
            <a:r>
              <a:rPr lang="es-ES" sz="1800" dirty="0">
                <a:effectLst/>
                <a:latin typeface="Calibri" panose="020F0502020204030204" pitchFamily="34" charset="0"/>
              </a:rPr>
              <a:t>de la rama activa. Si se cambia la rama activa, HEAD se actualiza automáticamente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ES" sz="1800" dirty="0">
              <a:effectLst/>
              <a:latin typeface="Calibri" panose="020F0502020204030204" pitchFamily="34" charset="0"/>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ES" sz="1800" dirty="0">
              <a:effectLst/>
              <a:latin typeface="Calibri" panose="020F0502020204030204" pitchFamily="34" charset="0"/>
            </a:endParaRPr>
          </a:p>
          <a:p>
            <a:endParaRPr lang="es-ES" dirty="0"/>
          </a:p>
          <a:p>
            <a:endParaRPr lang="es-ES" dirty="0"/>
          </a:p>
        </p:txBody>
      </p:sp>
    </p:spTree>
    <p:extLst>
      <p:ext uri="{BB962C8B-B14F-4D97-AF65-F5344CB8AC3E}">
        <p14:creationId xmlns:p14="http://schemas.microsoft.com/office/powerpoint/2010/main" val="419694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rtl="0">
              <a:spcBef>
                <a:spcPts val="0"/>
              </a:spcBef>
              <a:spcAft>
                <a:spcPts val="0"/>
              </a:spcAft>
            </a:pPr>
            <a:r>
              <a:rPr lang="es-ES" sz="1800" dirty="0">
                <a:effectLst/>
                <a:latin typeface="Calibri" panose="020F0502020204030204" pitchFamily="34" charset="0"/>
              </a:rPr>
              <a:t>Cuando se añade un </a:t>
            </a:r>
            <a:r>
              <a:rPr lang="en-US" sz="1800" i="1" dirty="0">
                <a:effectLst/>
                <a:latin typeface="Calibri" panose="020F0502020204030204" pitchFamily="34" charset="0"/>
              </a:rPr>
              <a:t>commit</a:t>
            </a:r>
            <a:r>
              <a:rPr lang="es-ES" sz="1800" dirty="0">
                <a:effectLst/>
                <a:latin typeface="Calibri" panose="020F0502020204030204" pitchFamily="34" charset="0"/>
              </a:rPr>
              <a:t>, HEAD cambia para seguir apuntando al  último </a:t>
            </a:r>
            <a:r>
              <a:rPr lang="en-US" sz="1800" i="1" dirty="0">
                <a:effectLst/>
                <a:latin typeface="Calibri" panose="020F0502020204030204" pitchFamily="34" charset="0"/>
              </a:rPr>
              <a:t>commit </a:t>
            </a:r>
            <a:r>
              <a:rPr lang="es-ES" sz="1800" dirty="0">
                <a:effectLst/>
                <a:latin typeface="Calibri" panose="020F0502020204030204" pitchFamily="34" charset="0"/>
              </a:rPr>
              <a:t>de la rama activa</a:t>
            </a:r>
          </a:p>
          <a:p>
            <a:pPr marL="0" marR="0" rtl="0">
              <a:spcBef>
                <a:spcPts val="0"/>
              </a:spcBef>
              <a:spcAft>
                <a:spcPts val="0"/>
              </a:spcAft>
            </a:pPr>
            <a:r>
              <a:rPr lang="es-ES" sz="1800" dirty="0">
                <a:effectLst/>
                <a:latin typeface="Calibri" panose="020F0502020204030204" pitchFamily="34" charset="0"/>
              </a:rPr>
              <a:t>Cuando se cambia a una rama diferente, HEAD cambia para seguir apuntando al  último </a:t>
            </a:r>
            <a:r>
              <a:rPr lang="en-US" sz="1800" i="1" dirty="0">
                <a:effectLst/>
                <a:latin typeface="Calibri" panose="020F0502020204030204" pitchFamily="34" charset="0"/>
              </a:rPr>
              <a:t>commit</a:t>
            </a:r>
            <a:r>
              <a:rPr lang="es-ES" sz="1800" dirty="0">
                <a:effectLst/>
                <a:latin typeface="Calibri" panose="020F0502020204030204" pitchFamily="34" charset="0"/>
              </a:rPr>
              <a:t> de la nueva rama.</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sz="1800" dirty="0">
                <a:effectLst/>
                <a:latin typeface="Calibri" panose="020F0502020204030204" pitchFamily="34" charset="0"/>
              </a:rPr>
              <a:t>Desde el S.O es posible comprobar como de produce este desplazamiento de punteros</a:t>
            </a:r>
          </a:p>
          <a:p>
            <a:pPr marL="0" marR="0" rtl="0">
              <a:spcBef>
                <a:spcPts val="0"/>
              </a:spcBef>
              <a:spcAft>
                <a:spcPts val="0"/>
              </a:spcAft>
            </a:pPr>
            <a:endParaRPr lang="es-ES" sz="1800" dirty="0">
              <a:effectLst/>
              <a:latin typeface="Calibri" panose="020F0502020204030204" pitchFamily="34" charset="0"/>
            </a:endParaRPr>
          </a:p>
          <a:p>
            <a:endParaRPr lang="es-ES" dirty="0"/>
          </a:p>
        </p:txBody>
      </p:sp>
    </p:spTree>
    <p:extLst>
      <p:ext uri="{BB962C8B-B14F-4D97-AF65-F5344CB8AC3E}">
        <p14:creationId xmlns:p14="http://schemas.microsoft.com/office/powerpoint/2010/main" val="167252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Montserrat"/>
              <a:buNone/>
              <a:defRPr sz="5200">
                <a:latin typeface="Montserrat"/>
                <a:ea typeface="Montserrat"/>
                <a:cs typeface="Montserrat"/>
                <a:sym typeface="Montserrat"/>
              </a:defRPr>
            </a:lvl1pPr>
            <a:lvl2pPr lvl="1" algn="ctr">
              <a:spcBef>
                <a:spcPts val="0"/>
              </a:spcBef>
              <a:spcAft>
                <a:spcPts val="0"/>
              </a:spcAft>
              <a:buSzPts val="5200"/>
              <a:buFont typeface="Montserrat"/>
              <a:buNone/>
              <a:defRPr sz="5200">
                <a:latin typeface="Montserrat"/>
                <a:ea typeface="Montserrat"/>
                <a:cs typeface="Montserrat"/>
                <a:sym typeface="Montserrat"/>
              </a:defRPr>
            </a:lvl2pPr>
            <a:lvl3pPr lvl="2" algn="ctr">
              <a:spcBef>
                <a:spcPts val="0"/>
              </a:spcBef>
              <a:spcAft>
                <a:spcPts val="0"/>
              </a:spcAft>
              <a:buSzPts val="5200"/>
              <a:buFont typeface="Montserrat"/>
              <a:buNone/>
              <a:defRPr sz="5200">
                <a:latin typeface="Montserrat"/>
                <a:ea typeface="Montserrat"/>
                <a:cs typeface="Montserrat"/>
                <a:sym typeface="Montserrat"/>
              </a:defRPr>
            </a:lvl3pPr>
            <a:lvl4pPr lvl="3" algn="ctr">
              <a:spcBef>
                <a:spcPts val="0"/>
              </a:spcBef>
              <a:spcAft>
                <a:spcPts val="0"/>
              </a:spcAft>
              <a:buSzPts val="5200"/>
              <a:buFont typeface="Montserrat"/>
              <a:buNone/>
              <a:defRPr sz="5200">
                <a:latin typeface="Montserrat"/>
                <a:ea typeface="Montserrat"/>
                <a:cs typeface="Montserrat"/>
                <a:sym typeface="Montserrat"/>
              </a:defRPr>
            </a:lvl4pPr>
            <a:lvl5pPr lvl="4" algn="ctr">
              <a:spcBef>
                <a:spcPts val="0"/>
              </a:spcBef>
              <a:spcAft>
                <a:spcPts val="0"/>
              </a:spcAft>
              <a:buSzPts val="5200"/>
              <a:buFont typeface="Montserrat"/>
              <a:buNone/>
              <a:defRPr sz="5200">
                <a:latin typeface="Montserrat"/>
                <a:ea typeface="Montserrat"/>
                <a:cs typeface="Montserrat"/>
                <a:sym typeface="Montserrat"/>
              </a:defRPr>
            </a:lvl5pPr>
            <a:lvl6pPr lvl="5" algn="ctr">
              <a:spcBef>
                <a:spcPts val="0"/>
              </a:spcBef>
              <a:spcAft>
                <a:spcPts val="0"/>
              </a:spcAft>
              <a:buSzPts val="5200"/>
              <a:buFont typeface="Montserrat"/>
              <a:buNone/>
              <a:defRPr sz="5200">
                <a:latin typeface="Montserrat"/>
                <a:ea typeface="Montserrat"/>
                <a:cs typeface="Montserrat"/>
                <a:sym typeface="Montserrat"/>
              </a:defRPr>
            </a:lvl6pPr>
            <a:lvl7pPr lvl="6" algn="ctr">
              <a:spcBef>
                <a:spcPts val="0"/>
              </a:spcBef>
              <a:spcAft>
                <a:spcPts val="0"/>
              </a:spcAft>
              <a:buSzPts val="5200"/>
              <a:buFont typeface="Montserrat"/>
              <a:buNone/>
              <a:defRPr sz="5200">
                <a:latin typeface="Montserrat"/>
                <a:ea typeface="Montserrat"/>
                <a:cs typeface="Montserrat"/>
                <a:sym typeface="Montserrat"/>
              </a:defRPr>
            </a:lvl7pPr>
            <a:lvl8pPr lvl="7" algn="ctr">
              <a:spcBef>
                <a:spcPts val="0"/>
              </a:spcBef>
              <a:spcAft>
                <a:spcPts val="0"/>
              </a:spcAft>
              <a:buSzPts val="5200"/>
              <a:buFont typeface="Montserrat"/>
              <a:buNone/>
              <a:defRPr sz="5200">
                <a:latin typeface="Montserrat"/>
                <a:ea typeface="Montserrat"/>
                <a:cs typeface="Montserrat"/>
                <a:sym typeface="Montserrat"/>
              </a:defRPr>
            </a:lvl8pPr>
            <a:lvl9pPr lvl="8" algn="ctr">
              <a:spcBef>
                <a:spcPts val="0"/>
              </a:spcBef>
              <a:spcAft>
                <a:spcPts val="0"/>
              </a:spcAft>
              <a:buSzPts val="5200"/>
              <a:buFont typeface="Montserrat"/>
              <a:buNone/>
              <a:defRPr sz="5200">
                <a:latin typeface="Montserrat"/>
                <a:ea typeface="Montserrat"/>
                <a:cs typeface="Montserrat"/>
                <a:sym typeface="Montserrat"/>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Montserrat"/>
              <a:buNone/>
              <a:defRPr sz="12000">
                <a:latin typeface="Montserrat"/>
                <a:ea typeface="Montserrat"/>
                <a:cs typeface="Montserrat"/>
                <a:sym typeface="Montserrat"/>
              </a:defRPr>
            </a:lvl1pPr>
            <a:lvl2pPr lvl="1" algn="ctr">
              <a:spcBef>
                <a:spcPts val="0"/>
              </a:spcBef>
              <a:spcAft>
                <a:spcPts val="0"/>
              </a:spcAft>
              <a:buSzPts val="12000"/>
              <a:buFont typeface="Montserrat"/>
              <a:buNone/>
              <a:defRPr sz="12000">
                <a:latin typeface="Montserrat"/>
                <a:ea typeface="Montserrat"/>
                <a:cs typeface="Montserrat"/>
                <a:sym typeface="Montserrat"/>
              </a:defRPr>
            </a:lvl2pPr>
            <a:lvl3pPr lvl="2" algn="ctr">
              <a:spcBef>
                <a:spcPts val="0"/>
              </a:spcBef>
              <a:spcAft>
                <a:spcPts val="0"/>
              </a:spcAft>
              <a:buSzPts val="12000"/>
              <a:buFont typeface="Montserrat"/>
              <a:buNone/>
              <a:defRPr sz="12000">
                <a:latin typeface="Montserrat"/>
                <a:ea typeface="Montserrat"/>
                <a:cs typeface="Montserrat"/>
                <a:sym typeface="Montserrat"/>
              </a:defRPr>
            </a:lvl3pPr>
            <a:lvl4pPr lvl="3" algn="ctr">
              <a:spcBef>
                <a:spcPts val="0"/>
              </a:spcBef>
              <a:spcAft>
                <a:spcPts val="0"/>
              </a:spcAft>
              <a:buSzPts val="12000"/>
              <a:buFont typeface="Montserrat"/>
              <a:buNone/>
              <a:defRPr sz="12000">
                <a:latin typeface="Montserrat"/>
                <a:ea typeface="Montserrat"/>
                <a:cs typeface="Montserrat"/>
                <a:sym typeface="Montserrat"/>
              </a:defRPr>
            </a:lvl4pPr>
            <a:lvl5pPr lvl="4" algn="ctr">
              <a:spcBef>
                <a:spcPts val="0"/>
              </a:spcBef>
              <a:spcAft>
                <a:spcPts val="0"/>
              </a:spcAft>
              <a:buSzPts val="12000"/>
              <a:buFont typeface="Montserrat"/>
              <a:buNone/>
              <a:defRPr sz="12000">
                <a:latin typeface="Montserrat"/>
                <a:ea typeface="Montserrat"/>
                <a:cs typeface="Montserrat"/>
                <a:sym typeface="Montserrat"/>
              </a:defRPr>
            </a:lvl5pPr>
            <a:lvl6pPr lvl="5" algn="ctr">
              <a:spcBef>
                <a:spcPts val="0"/>
              </a:spcBef>
              <a:spcAft>
                <a:spcPts val="0"/>
              </a:spcAft>
              <a:buSzPts val="12000"/>
              <a:buFont typeface="Montserrat"/>
              <a:buNone/>
              <a:defRPr sz="12000">
                <a:latin typeface="Montserrat"/>
                <a:ea typeface="Montserrat"/>
                <a:cs typeface="Montserrat"/>
                <a:sym typeface="Montserrat"/>
              </a:defRPr>
            </a:lvl6pPr>
            <a:lvl7pPr lvl="6" algn="ctr">
              <a:spcBef>
                <a:spcPts val="0"/>
              </a:spcBef>
              <a:spcAft>
                <a:spcPts val="0"/>
              </a:spcAft>
              <a:buSzPts val="12000"/>
              <a:buFont typeface="Montserrat"/>
              <a:buNone/>
              <a:defRPr sz="12000">
                <a:latin typeface="Montserrat"/>
                <a:ea typeface="Montserrat"/>
                <a:cs typeface="Montserrat"/>
                <a:sym typeface="Montserrat"/>
              </a:defRPr>
            </a:lvl7pPr>
            <a:lvl8pPr lvl="7" algn="ctr">
              <a:spcBef>
                <a:spcPts val="0"/>
              </a:spcBef>
              <a:spcAft>
                <a:spcPts val="0"/>
              </a:spcAft>
              <a:buSzPts val="12000"/>
              <a:buFont typeface="Montserrat"/>
              <a:buNone/>
              <a:defRPr sz="12000">
                <a:latin typeface="Montserrat"/>
                <a:ea typeface="Montserrat"/>
                <a:cs typeface="Montserrat"/>
                <a:sym typeface="Montserrat"/>
              </a:defRPr>
            </a:lvl8pPr>
            <a:lvl9pPr lvl="8" algn="ctr">
              <a:spcBef>
                <a:spcPts val="0"/>
              </a:spcBef>
              <a:spcAft>
                <a:spcPts val="0"/>
              </a:spcAft>
              <a:buSzPts val="12000"/>
              <a:buFont typeface="Montserrat"/>
              <a:buNone/>
              <a:defRPr sz="12000">
                <a:latin typeface="Montserrat"/>
                <a:ea typeface="Montserrat"/>
                <a:cs typeface="Montserrat"/>
                <a:sym typeface="Montserrat"/>
              </a:defRPr>
            </a:lvl9pPr>
          </a:lstStyle>
          <a:p>
            <a:r>
              <a:t>xx%</a:t>
            </a:r>
          </a:p>
        </p:txBody>
      </p:sp>
      <p:sp>
        <p:nvSpPr>
          <p:cNvPr id="38" name="Google Shape;3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Font typeface="Montserrat"/>
              <a:buChar char="●"/>
              <a:defRPr>
                <a:latin typeface="Montserrat"/>
                <a:ea typeface="Montserrat"/>
                <a:cs typeface="Montserrat"/>
                <a:sym typeface="Montserrat"/>
              </a:defRPr>
            </a:lvl1pPr>
            <a:lvl2pPr marL="914400" lvl="1" indent="-317500" algn="ctr">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lgn="ctr">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lgn="ctr">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lgn="ctr">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lgn="ctr">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lgn="ctr">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lgn="ctr">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lgn="ctr">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Montserrat"/>
              <a:buNone/>
              <a:defRPr sz="3600">
                <a:latin typeface="Montserrat"/>
                <a:ea typeface="Montserrat"/>
                <a:cs typeface="Montserrat"/>
                <a:sym typeface="Montserrat"/>
              </a:defRPr>
            </a:lvl1pPr>
            <a:lvl2pPr lvl="1" algn="ctr">
              <a:spcBef>
                <a:spcPts val="0"/>
              </a:spcBef>
              <a:spcAft>
                <a:spcPts val="0"/>
              </a:spcAft>
              <a:buSzPts val="3600"/>
              <a:buFont typeface="Montserrat"/>
              <a:buNone/>
              <a:defRPr sz="3600">
                <a:latin typeface="Montserrat"/>
                <a:ea typeface="Montserrat"/>
                <a:cs typeface="Montserrat"/>
                <a:sym typeface="Montserrat"/>
              </a:defRPr>
            </a:lvl2pPr>
            <a:lvl3pPr lvl="2" algn="ctr">
              <a:spcBef>
                <a:spcPts val="0"/>
              </a:spcBef>
              <a:spcAft>
                <a:spcPts val="0"/>
              </a:spcAft>
              <a:buSzPts val="3600"/>
              <a:buFont typeface="Montserrat"/>
              <a:buNone/>
              <a:defRPr sz="3600">
                <a:latin typeface="Montserrat"/>
                <a:ea typeface="Montserrat"/>
                <a:cs typeface="Montserrat"/>
                <a:sym typeface="Montserrat"/>
              </a:defRPr>
            </a:lvl3pPr>
            <a:lvl4pPr lvl="3" algn="ctr">
              <a:spcBef>
                <a:spcPts val="0"/>
              </a:spcBef>
              <a:spcAft>
                <a:spcPts val="0"/>
              </a:spcAft>
              <a:buSzPts val="3600"/>
              <a:buFont typeface="Montserrat"/>
              <a:buNone/>
              <a:defRPr sz="3600">
                <a:latin typeface="Montserrat"/>
                <a:ea typeface="Montserrat"/>
                <a:cs typeface="Montserrat"/>
                <a:sym typeface="Montserrat"/>
              </a:defRPr>
            </a:lvl4pPr>
            <a:lvl5pPr lvl="4" algn="ctr">
              <a:spcBef>
                <a:spcPts val="0"/>
              </a:spcBef>
              <a:spcAft>
                <a:spcPts val="0"/>
              </a:spcAft>
              <a:buSzPts val="3600"/>
              <a:buFont typeface="Montserrat"/>
              <a:buNone/>
              <a:defRPr sz="3600">
                <a:latin typeface="Montserrat"/>
                <a:ea typeface="Montserrat"/>
                <a:cs typeface="Montserrat"/>
                <a:sym typeface="Montserrat"/>
              </a:defRPr>
            </a:lvl5pPr>
            <a:lvl6pPr lvl="5" algn="ctr">
              <a:spcBef>
                <a:spcPts val="0"/>
              </a:spcBef>
              <a:spcAft>
                <a:spcPts val="0"/>
              </a:spcAft>
              <a:buSzPts val="3600"/>
              <a:buFont typeface="Montserrat"/>
              <a:buNone/>
              <a:defRPr sz="3600">
                <a:latin typeface="Montserrat"/>
                <a:ea typeface="Montserrat"/>
                <a:cs typeface="Montserrat"/>
                <a:sym typeface="Montserrat"/>
              </a:defRPr>
            </a:lvl6pPr>
            <a:lvl7pPr lvl="6" algn="ctr">
              <a:spcBef>
                <a:spcPts val="0"/>
              </a:spcBef>
              <a:spcAft>
                <a:spcPts val="0"/>
              </a:spcAft>
              <a:buSzPts val="3600"/>
              <a:buFont typeface="Montserrat"/>
              <a:buNone/>
              <a:defRPr sz="3600">
                <a:latin typeface="Montserrat"/>
                <a:ea typeface="Montserrat"/>
                <a:cs typeface="Montserrat"/>
                <a:sym typeface="Montserrat"/>
              </a:defRPr>
            </a:lvl7pPr>
            <a:lvl8pPr lvl="7" algn="ctr">
              <a:spcBef>
                <a:spcPts val="0"/>
              </a:spcBef>
              <a:spcAft>
                <a:spcPts val="0"/>
              </a:spcAft>
              <a:buSzPts val="3600"/>
              <a:buFont typeface="Montserrat"/>
              <a:buNone/>
              <a:defRPr sz="3600">
                <a:latin typeface="Montserrat"/>
                <a:ea typeface="Montserrat"/>
                <a:cs typeface="Montserrat"/>
                <a:sym typeface="Montserrat"/>
              </a:defRPr>
            </a:lvl8pPr>
            <a:lvl9pPr lvl="8" algn="ctr">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ontserrat"/>
              <a:buChar char="●"/>
              <a:defRPr>
                <a:latin typeface="Montserrat"/>
                <a:ea typeface="Montserrat"/>
                <a:cs typeface="Montserrat"/>
                <a:sym typeface="Montserrat"/>
              </a:defRPr>
            </a:lvl1pPr>
            <a:lvl2pPr marL="914400" lvl="1" indent="-317500">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spcBef>
                <a:spcPts val="1600"/>
              </a:spcBef>
              <a:spcAft>
                <a:spcPts val="0"/>
              </a:spcAft>
              <a:buSzPts val="1200"/>
              <a:buFont typeface="Montserrat"/>
              <a:buChar char="○"/>
              <a:defRPr sz="1200">
                <a:latin typeface="Montserrat"/>
                <a:ea typeface="Montserrat"/>
                <a:cs typeface="Montserrat"/>
                <a:sym typeface="Montserrat"/>
              </a:defRPr>
            </a:lvl2pPr>
            <a:lvl3pPr marL="1371600" lvl="2" indent="-304800">
              <a:spcBef>
                <a:spcPts val="1600"/>
              </a:spcBef>
              <a:spcAft>
                <a:spcPts val="0"/>
              </a:spcAft>
              <a:buSzPts val="1200"/>
              <a:buFont typeface="Montserrat"/>
              <a:buChar char="■"/>
              <a:defRPr sz="1200">
                <a:latin typeface="Montserrat"/>
                <a:ea typeface="Montserrat"/>
                <a:cs typeface="Montserrat"/>
                <a:sym typeface="Montserrat"/>
              </a:defRPr>
            </a:lvl3pPr>
            <a:lvl4pPr marL="1828800" lvl="3" indent="-304800">
              <a:spcBef>
                <a:spcPts val="1600"/>
              </a:spcBef>
              <a:spcAft>
                <a:spcPts val="0"/>
              </a:spcAft>
              <a:buSzPts val="1200"/>
              <a:buFont typeface="Montserrat"/>
              <a:buChar char="●"/>
              <a:defRPr sz="1200">
                <a:latin typeface="Montserrat"/>
                <a:ea typeface="Montserrat"/>
                <a:cs typeface="Montserrat"/>
                <a:sym typeface="Montserrat"/>
              </a:defRPr>
            </a:lvl4pPr>
            <a:lvl5pPr marL="2286000" lvl="4" indent="-304800">
              <a:spcBef>
                <a:spcPts val="1600"/>
              </a:spcBef>
              <a:spcAft>
                <a:spcPts val="0"/>
              </a:spcAft>
              <a:buSzPts val="1200"/>
              <a:buFont typeface="Montserrat"/>
              <a:buChar char="○"/>
              <a:defRPr sz="1200">
                <a:latin typeface="Montserrat"/>
                <a:ea typeface="Montserrat"/>
                <a:cs typeface="Montserrat"/>
                <a:sym typeface="Montserrat"/>
              </a:defRPr>
            </a:lvl5pPr>
            <a:lvl6pPr marL="2743200" lvl="5" indent="-304800">
              <a:spcBef>
                <a:spcPts val="1600"/>
              </a:spcBef>
              <a:spcAft>
                <a:spcPts val="0"/>
              </a:spcAft>
              <a:buSzPts val="1200"/>
              <a:buFont typeface="Montserrat"/>
              <a:buChar char="■"/>
              <a:defRPr sz="1200">
                <a:latin typeface="Montserrat"/>
                <a:ea typeface="Montserrat"/>
                <a:cs typeface="Montserrat"/>
                <a:sym typeface="Montserrat"/>
              </a:defRPr>
            </a:lvl6pPr>
            <a:lvl7pPr marL="3200400" lvl="6" indent="-304800">
              <a:spcBef>
                <a:spcPts val="1600"/>
              </a:spcBef>
              <a:spcAft>
                <a:spcPts val="0"/>
              </a:spcAft>
              <a:buSzPts val="1200"/>
              <a:buFont typeface="Montserrat"/>
              <a:buChar char="●"/>
              <a:defRPr sz="1200">
                <a:latin typeface="Montserrat"/>
                <a:ea typeface="Montserrat"/>
                <a:cs typeface="Montserrat"/>
                <a:sym typeface="Montserrat"/>
              </a:defRPr>
            </a:lvl7pPr>
            <a:lvl8pPr marL="3657600" lvl="7" indent="-304800">
              <a:spcBef>
                <a:spcPts val="1600"/>
              </a:spcBef>
              <a:spcAft>
                <a:spcPts val="0"/>
              </a:spcAft>
              <a:buSzPts val="1200"/>
              <a:buFont typeface="Montserrat"/>
              <a:buChar char="○"/>
              <a:defRPr sz="1200">
                <a:latin typeface="Montserrat"/>
                <a:ea typeface="Montserrat"/>
                <a:cs typeface="Montserrat"/>
                <a:sym typeface="Montserrat"/>
              </a:defRPr>
            </a:lvl8pPr>
            <a:lvl9pPr marL="4114800" lvl="8" indent="-304800">
              <a:spcBef>
                <a:spcPts val="1600"/>
              </a:spcBef>
              <a:spcAft>
                <a:spcPts val="1600"/>
              </a:spcAft>
              <a:buSzPts val="1200"/>
              <a:buFont typeface="Montserrat"/>
              <a:buChar char="■"/>
              <a:defRPr sz="1200">
                <a:latin typeface="Montserrat"/>
                <a:ea typeface="Montserrat"/>
                <a:cs typeface="Montserrat"/>
                <a:sym typeface="Montserrat"/>
              </a:defRPr>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spcBef>
                <a:spcPts val="1600"/>
              </a:spcBef>
              <a:spcAft>
                <a:spcPts val="0"/>
              </a:spcAft>
              <a:buSzPts val="1200"/>
              <a:buFont typeface="Montserrat"/>
              <a:buChar char="○"/>
              <a:defRPr sz="1200">
                <a:latin typeface="Montserrat"/>
                <a:ea typeface="Montserrat"/>
                <a:cs typeface="Montserrat"/>
                <a:sym typeface="Montserrat"/>
              </a:defRPr>
            </a:lvl2pPr>
            <a:lvl3pPr marL="1371600" lvl="2" indent="-304800">
              <a:spcBef>
                <a:spcPts val="1600"/>
              </a:spcBef>
              <a:spcAft>
                <a:spcPts val="0"/>
              </a:spcAft>
              <a:buSzPts val="1200"/>
              <a:buFont typeface="Montserrat"/>
              <a:buChar char="■"/>
              <a:defRPr sz="1200">
                <a:latin typeface="Montserrat"/>
                <a:ea typeface="Montserrat"/>
                <a:cs typeface="Montserrat"/>
                <a:sym typeface="Montserrat"/>
              </a:defRPr>
            </a:lvl3pPr>
            <a:lvl4pPr marL="1828800" lvl="3" indent="-304800">
              <a:spcBef>
                <a:spcPts val="1600"/>
              </a:spcBef>
              <a:spcAft>
                <a:spcPts val="0"/>
              </a:spcAft>
              <a:buSzPts val="1200"/>
              <a:buFont typeface="Montserrat"/>
              <a:buChar char="●"/>
              <a:defRPr sz="1200">
                <a:latin typeface="Montserrat"/>
                <a:ea typeface="Montserrat"/>
                <a:cs typeface="Montserrat"/>
                <a:sym typeface="Montserrat"/>
              </a:defRPr>
            </a:lvl4pPr>
            <a:lvl5pPr marL="2286000" lvl="4" indent="-304800">
              <a:spcBef>
                <a:spcPts val="1600"/>
              </a:spcBef>
              <a:spcAft>
                <a:spcPts val="0"/>
              </a:spcAft>
              <a:buSzPts val="1200"/>
              <a:buFont typeface="Montserrat"/>
              <a:buChar char="○"/>
              <a:defRPr sz="1200">
                <a:latin typeface="Montserrat"/>
                <a:ea typeface="Montserrat"/>
                <a:cs typeface="Montserrat"/>
                <a:sym typeface="Montserrat"/>
              </a:defRPr>
            </a:lvl5pPr>
            <a:lvl6pPr marL="2743200" lvl="5" indent="-304800">
              <a:spcBef>
                <a:spcPts val="1600"/>
              </a:spcBef>
              <a:spcAft>
                <a:spcPts val="0"/>
              </a:spcAft>
              <a:buSzPts val="1200"/>
              <a:buFont typeface="Montserrat"/>
              <a:buChar char="■"/>
              <a:defRPr sz="1200">
                <a:latin typeface="Montserrat"/>
                <a:ea typeface="Montserrat"/>
                <a:cs typeface="Montserrat"/>
                <a:sym typeface="Montserrat"/>
              </a:defRPr>
            </a:lvl6pPr>
            <a:lvl7pPr marL="3200400" lvl="6" indent="-304800">
              <a:spcBef>
                <a:spcPts val="1600"/>
              </a:spcBef>
              <a:spcAft>
                <a:spcPts val="0"/>
              </a:spcAft>
              <a:buSzPts val="1200"/>
              <a:buFont typeface="Montserrat"/>
              <a:buChar char="●"/>
              <a:defRPr sz="1200">
                <a:latin typeface="Montserrat"/>
                <a:ea typeface="Montserrat"/>
                <a:cs typeface="Montserrat"/>
                <a:sym typeface="Montserrat"/>
              </a:defRPr>
            </a:lvl7pPr>
            <a:lvl8pPr marL="3657600" lvl="7" indent="-304800">
              <a:spcBef>
                <a:spcPts val="1600"/>
              </a:spcBef>
              <a:spcAft>
                <a:spcPts val="0"/>
              </a:spcAft>
              <a:buSzPts val="1200"/>
              <a:buFont typeface="Montserrat"/>
              <a:buChar char="○"/>
              <a:defRPr sz="1200">
                <a:latin typeface="Montserrat"/>
                <a:ea typeface="Montserrat"/>
                <a:cs typeface="Montserrat"/>
                <a:sym typeface="Montserrat"/>
              </a:defRPr>
            </a:lvl8pPr>
            <a:lvl9pPr marL="4114800" lvl="8" indent="-304800">
              <a:spcBef>
                <a:spcPts val="1600"/>
              </a:spcBef>
              <a:spcAft>
                <a:spcPts val="1600"/>
              </a:spcAft>
              <a:buSzPts val="1200"/>
              <a:buFont typeface="Montserrat"/>
              <a:buChar char="■"/>
              <a:defRPr sz="12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Montserrat"/>
              <a:buNone/>
              <a:defRPr sz="2400">
                <a:latin typeface="Montserrat"/>
                <a:ea typeface="Montserrat"/>
                <a:cs typeface="Montserrat"/>
                <a:sym typeface="Montserrat"/>
              </a:defRPr>
            </a:lvl1pPr>
            <a:lvl2pPr lvl="1">
              <a:spcBef>
                <a:spcPts val="0"/>
              </a:spcBef>
              <a:spcAft>
                <a:spcPts val="0"/>
              </a:spcAft>
              <a:buSzPts val="2400"/>
              <a:buFont typeface="Montserrat"/>
              <a:buNone/>
              <a:defRPr sz="2400">
                <a:latin typeface="Montserrat"/>
                <a:ea typeface="Montserrat"/>
                <a:cs typeface="Montserrat"/>
                <a:sym typeface="Montserrat"/>
              </a:defRPr>
            </a:lvl2pPr>
            <a:lvl3pPr lvl="2">
              <a:spcBef>
                <a:spcPts val="0"/>
              </a:spcBef>
              <a:spcAft>
                <a:spcPts val="0"/>
              </a:spcAft>
              <a:buSzPts val="2400"/>
              <a:buFont typeface="Montserrat"/>
              <a:buNone/>
              <a:defRPr sz="2400">
                <a:latin typeface="Montserrat"/>
                <a:ea typeface="Montserrat"/>
                <a:cs typeface="Montserrat"/>
                <a:sym typeface="Montserrat"/>
              </a:defRPr>
            </a:lvl3pPr>
            <a:lvl4pPr lvl="3">
              <a:spcBef>
                <a:spcPts val="0"/>
              </a:spcBef>
              <a:spcAft>
                <a:spcPts val="0"/>
              </a:spcAft>
              <a:buSzPts val="2400"/>
              <a:buFont typeface="Montserrat"/>
              <a:buNone/>
              <a:defRPr sz="2400">
                <a:latin typeface="Montserrat"/>
                <a:ea typeface="Montserrat"/>
                <a:cs typeface="Montserrat"/>
                <a:sym typeface="Montserrat"/>
              </a:defRPr>
            </a:lvl4pPr>
            <a:lvl5pPr lvl="4">
              <a:spcBef>
                <a:spcPts val="0"/>
              </a:spcBef>
              <a:spcAft>
                <a:spcPts val="0"/>
              </a:spcAft>
              <a:buSzPts val="2400"/>
              <a:buFont typeface="Montserrat"/>
              <a:buNone/>
              <a:defRPr sz="2400">
                <a:latin typeface="Montserrat"/>
                <a:ea typeface="Montserrat"/>
                <a:cs typeface="Montserrat"/>
                <a:sym typeface="Montserrat"/>
              </a:defRPr>
            </a:lvl5pPr>
            <a:lvl6pPr lvl="5">
              <a:spcBef>
                <a:spcPts val="0"/>
              </a:spcBef>
              <a:spcAft>
                <a:spcPts val="0"/>
              </a:spcAft>
              <a:buSzPts val="2400"/>
              <a:buFont typeface="Montserrat"/>
              <a:buNone/>
              <a:defRPr sz="2400">
                <a:latin typeface="Montserrat"/>
                <a:ea typeface="Montserrat"/>
                <a:cs typeface="Montserrat"/>
                <a:sym typeface="Montserrat"/>
              </a:defRPr>
            </a:lvl6pPr>
            <a:lvl7pPr lvl="6">
              <a:spcBef>
                <a:spcPts val="0"/>
              </a:spcBef>
              <a:spcAft>
                <a:spcPts val="0"/>
              </a:spcAft>
              <a:buSzPts val="2400"/>
              <a:buFont typeface="Montserrat"/>
              <a:buNone/>
              <a:defRPr sz="2400">
                <a:latin typeface="Montserrat"/>
                <a:ea typeface="Montserrat"/>
                <a:cs typeface="Montserrat"/>
                <a:sym typeface="Montserrat"/>
              </a:defRPr>
            </a:lvl7pPr>
            <a:lvl8pPr lvl="7">
              <a:spcBef>
                <a:spcPts val="0"/>
              </a:spcBef>
              <a:spcAft>
                <a:spcPts val="0"/>
              </a:spcAft>
              <a:buSzPts val="2400"/>
              <a:buFont typeface="Montserrat"/>
              <a:buNone/>
              <a:defRPr sz="2400">
                <a:latin typeface="Montserrat"/>
                <a:ea typeface="Montserrat"/>
                <a:cs typeface="Montserrat"/>
                <a:sym typeface="Montserrat"/>
              </a:defRPr>
            </a:lvl8pPr>
            <a:lvl9pPr lvl="8">
              <a:spcBef>
                <a:spcPts val="0"/>
              </a:spcBef>
              <a:spcAft>
                <a:spcPts val="0"/>
              </a:spcAft>
              <a:buSzPts val="2400"/>
              <a:buFont typeface="Montserrat"/>
              <a:buNone/>
              <a:defRPr sz="2400">
                <a:latin typeface="Montserrat"/>
                <a:ea typeface="Montserrat"/>
                <a:cs typeface="Montserrat"/>
                <a:sym typeface="Montserrat"/>
              </a:defRPr>
            </a:lvl9pPr>
          </a:lstStyle>
          <a:p>
            <a:endParaRPr/>
          </a:p>
        </p:txBody>
      </p:sp>
      <p:sp>
        <p:nvSpPr>
          <p:cNvPr id="25" name="Google Shape;2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Montserrat"/>
              <a:buChar char="●"/>
              <a:defRPr sz="1200">
                <a:latin typeface="Montserrat"/>
                <a:ea typeface="Montserrat"/>
                <a:cs typeface="Montserrat"/>
                <a:sym typeface="Montserrat"/>
              </a:defRPr>
            </a:lvl1pPr>
            <a:lvl2pPr marL="914400" lvl="1" indent="-304800">
              <a:spcBef>
                <a:spcPts val="1600"/>
              </a:spcBef>
              <a:spcAft>
                <a:spcPts val="0"/>
              </a:spcAft>
              <a:buSzPts val="1200"/>
              <a:buFont typeface="Montserrat"/>
              <a:buChar char="○"/>
              <a:defRPr sz="1200">
                <a:latin typeface="Montserrat"/>
                <a:ea typeface="Montserrat"/>
                <a:cs typeface="Montserrat"/>
                <a:sym typeface="Montserrat"/>
              </a:defRPr>
            </a:lvl2pPr>
            <a:lvl3pPr marL="1371600" lvl="2" indent="-304800">
              <a:spcBef>
                <a:spcPts val="1600"/>
              </a:spcBef>
              <a:spcAft>
                <a:spcPts val="0"/>
              </a:spcAft>
              <a:buSzPts val="1200"/>
              <a:buFont typeface="Montserrat"/>
              <a:buChar char="■"/>
              <a:defRPr sz="1200">
                <a:latin typeface="Montserrat"/>
                <a:ea typeface="Montserrat"/>
                <a:cs typeface="Montserrat"/>
                <a:sym typeface="Montserrat"/>
              </a:defRPr>
            </a:lvl3pPr>
            <a:lvl4pPr marL="1828800" lvl="3" indent="-304800">
              <a:spcBef>
                <a:spcPts val="1600"/>
              </a:spcBef>
              <a:spcAft>
                <a:spcPts val="0"/>
              </a:spcAft>
              <a:buSzPts val="1200"/>
              <a:buFont typeface="Montserrat"/>
              <a:buChar char="●"/>
              <a:defRPr sz="1200">
                <a:latin typeface="Montserrat"/>
                <a:ea typeface="Montserrat"/>
                <a:cs typeface="Montserrat"/>
                <a:sym typeface="Montserrat"/>
              </a:defRPr>
            </a:lvl4pPr>
            <a:lvl5pPr marL="2286000" lvl="4" indent="-304800">
              <a:spcBef>
                <a:spcPts val="1600"/>
              </a:spcBef>
              <a:spcAft>
                <a:spcPts val="0"/>
              </a:spcAft>
              <a:buSzPts val="1200"/>
              <a:buFont typeface="Montserrat"/>
              <a:buChar char="○"/>
              <a:defRPr sz="1200">
                <a:latin typeface="Montserrat"/>
                <a:ea typeface="Montserrat"/>
                <a:cs typeface="Montserrat"/>
                <a:sym typeface="Montserrat"/>
              </a:defRPr>
            </a:lvl5pPr>
            <a:lvl6pPr marL="2743200" lvl="5" indent="-304800">
              <a:spcBef>
                <a:spcPts val="1600"/>
              </a:spcBef>
              <a:spcAft>
                <a:spcPts val="0"/>
              </a:spcAft>
              <a:buSzPts val="1200"/>
              <a:buFont typeface="Montserrat"/>
              <a:buChar char="■"/>
              <a:defRPr sz="1200">
                <a:latin typeface="Montserrat"/>
                <a:ea typeface="Montserrat"/>
                <a:cs typeface="Montserrat"/>
                <a:sym typeface="Montserrat"/>
              </a:defRPr>
            </a:lvl6pPr>
            <a:lvl7pPr marL="3200400" lvl="6" indent="-304800">
              <a:spcBef>
                <a:spcPts val="1600"/>
              </a:spcBef>
              <a:spcAft>
                <a:spcPts val="0"/>
              </a:spcAft>
              <a:buSzPts val="1200"/>
              <a:buFont typeface="Montserrat"/>
              <a:buChar char="●"/>
              <a:defRPr sz="1200">
                <a:latin typeface="Montserrat"/>
                <a:ea typeface="Montserrat"/>
                <a:cs typeface="Montserrat"/>
                <a:sym typeface="Montserrat"/>
              </a:defRPr>
            </a:lvl7pPr>
            <a:lvl8pPr marL="3657600" lvl="7" indent="-304800">
              <a:spcBef>
                <a:spcPts val="1600"/>
              </a:spcBef>
              <a:spcAft>
                <a:spcPts val="0"/>
              </a:spcAft>
              <a:buSzPts val="1200"/>
              <a:buFont typeface="Montserrat"/>
              <a:buChar char="○"/>
              <a:defRPr sz="1200">
                <a:latin typeface="Montserrat"/>
                <a:ea typeface="Montserrat"/>
                <a:cs typeface="Montserrat"/>
                <a:sym typeface="Montserrat"/>
              </a:defRPr>
            </a:lvl8pPr>
            <a:lvl9pPr marL="4114800" lvl="8" indent="-304800">
              <a:spcBef>
                <a:spcPts val="1600"/>
              </a:spcBef>
              <a:spcAft>
                <a:spcPts val="1600"/>
              </a:spcAft>
              <a:buSzPts val="1200"/>
              <a:buFont typeface="Montserrat"/>
              <a:buChar char="■"/>
              <a:defRPr sz="1200">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3200"/>
              <a:buFont typeface="Montserrat"/>
              <a:buNone/>
              <a:defRPr sz="3200">
                <a:latin typeface="Montserrat"/>
                <a:ea typeface="Montserrat"/>
                <a:cs typeface="Montserrat"/>
                <a:sym typeface="Montserrat"/>
              </a:defRPr>
            </a:lvl1pPr>
            <a:lvl2pPr lvl="1">
              <a:spcBef>
                <a:spcPts val="0"/>
              </a:spcBef>
              <a:spcAft>
                <a:spcPts val="0"/>
              </a:spcAft>
              <a:buSzPts val="4800"/>
              <a:buFont typeface="Montserrat"/>
              <a:buNone/>
              <a:defRPr sz="4800">
                <a:latin typeface="Montserrat"/>
                <a:ea typeface="Montserrat"/>
                <a:cs typeface="Montserrat"/>
                <a:sym typeface="Montserrat"/>
              </a:defRPr>
            </a:lvl2pPr>
            <a:lvl3pPr lvl="2">
              <a:spcBef>
                <a:spcPts val="0"/>
              </a:spcBef>
              <a:spcAft>
                <a:spcPts val="0"/>
              </a:spcAft>
              <a:buSzPts val="4800"/>
              <a:buFont typeface="Montserrat"/>
              <a:buNone/>
              <a:defRPr sz="4800">
                <a:latin typeface="Montserrat"/>
                <a:ea typeface="Montserrat"/>
                <a:cs typeface="Montserrat"/>
                <a:sym typeface="Montserrat"/>
              </a:defRPr>
            </a:lvl3pPr>
            <a:lvl4pPr lvl="3">
              <a:spcBef>
                <a:spcPts val="0"/>
              </a:spcBef>
              <a:spcAft>
                <a:spcPts val="0"/>
              </a:spcAft>
              <a:buSzPts val="4800"/>
              <a:buFont typeface="Montserrat"/>
              <a:buNone/>
              <a:defRPr sz="4800">
                <a:latin typeface="Montserrat"/>
                <a:ea typeface="Montserrat"/>
                <a:cs typeface="Montserrat"/>
                <a:sym typeface="Montserrat"/>
              </a:defRPr>
            </a:lvl4pPr>
            <a:lvl5pPr lvl="4">
              <a:spcBef>
                <a:spcPts val="0"/>
              </a:spcBef>
              <a:spcAft>
                <a:spcPts val="0"/>
              </a:spcAft>
              <a:buSzPts val="4800"/>
              <a:buFont typeface="Montserrat"/>
              <a:buNone/>
              <a:defRPr sz="4800">
                <a:latin typeface="Montserrat"/>
                <a:ea typeface="Montserrat"/>
                <a:cs typeface="Montserrat"/>
                <a:sym typeface="Montserrat"/>
              </a:defRPr>
            </a:lvl5pPr>
            <a:lvl6pPr lvl="5">
              <a:spcBef>
                <a:spcPts val="0"/>
              </a:spcBef>
              <a:spcAft>
                <a:spcPts val="0"/>
              </a:spcAft>
              <a:buSzPts val="4800"/>
              <a:buFont typeface="Montserrat"/>
              <a:buNone/>
              <a:defRPr sz="4800">
                <a:latin typeface="Montserrat"/>
                <a:ea typeface="Montserrat"/>
                <a:cs typeface="Montserrat"/>
                <a:sym typeface="Montserrat"/>
              </a:defRPr>
            </a:lvl6pPr>
            <a:lvl7pPr lvl="6">
              <a:spcBef>
                <a:spcPts val="0"/>
              </a:spcBef>
              <a:spcAft>
                <a:spcPts val="0"/>
              </a:spcAft>
              <a:buSzPts val="4800"/>
              <a:buFont typeface="Montserrat"/>
              <a:buNone/>
              <a:defRPr sz="4800">
                <a:latin typeface="Montserrat"/>
                <a:ea typeface="Montserrat"/>
                <a:cs typeface="Montserrat"/>
                <a:sym typeface="Montserrat"/>
              </a:defRPr>
            </a:lvl7pPr>
            <a:lvl8pPr lvl="7">
              <a:spcBef>
                <a:spcPts val="0"/>
              </a:spcBef>
              <a:spcAft>
                <a:spcPts val="0"/>
              </a:spcAft>
              <a:buSzPts val="4800"/>
              <a:buFont typeface="Montserrat"/>
              <a:buNone/>
              <a:defRPr sz="4800">
                <a:latin typeface="Montserrat"/>
                <a:ea typeface="Montserrat"/>
                <a:cs typeface="Montserrat"/>
                <a:sym typeface="Montserrat"/>
              </a:defRPr>
            </a:lvl8pPr>
            <a:lvl9pPr lvl="8">
              <a:spcBef>
                <a:spcPts val="0"/>
              </a:spcBef>
              <a:spcAft>
                <a:spcPts val="0"/>
              </a:spcAft>
              <a:buSzPts val="4800"/>
              <a:buFont typeface="Montserrat"/>
              <a:buNone/>
              <a:defRPr sz="48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
        <p:cNvGrpSpPr/>
        <p:nvPr/>
      </p:nvGrpSpPr>
      <p:grpSpPr>
        <a:xfrm>
          <a:off x="0" y="0"/>
          <a:ext cx="0" cy="0"/>
          <a:chOff x="0" y="0"/>
          <a:chExt cx="0" cy="0"/>
        </a:xfrm>
      </p:grpSpPr>
      <p:sp>
        <p:nvSpPr>
          <p:cNvPr id="29" name="Google Shape;2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a:buNone/>
              <a:defRPr sz="3600">
                <a:latin typeface="Montserrat"/>
                <a:ea typeface="Montserrat"/>
                <a:cs typeface="Montserrat"/>
                <a:sym typeface="Montserrat"/>
              </a:defRPr>
            </a:lvl1pPr>
            <a:lvl2pPr lvl="1" algn="ctr">
              <a:spcBef>
                <a:spcPts val="0"/>
              </a:spcBef>
              <a:spcAft>
                <a:spcPts val="0"/>
              </a:spcAft>
              <a:buSzPts val="4200"/>
              <a:buFont typeface="Montserrat"/>
              <a:buNone/>
              <a:defRPr sz="4200">
                <a:latin typeface="Montserrat"/>
                <a:ea typeface="Montserrat"/>
                <a:cs typeface="Montserrat"/>
                <a:sym typeface="Montserrat"/>
              </a:defRPr>
            </a:lvl2pPr>
            <a:lvl3pPr lvl="2" algn="ctr">
              <a:spcBef>
                <a:spcPts val="0"/>
              </a:spcBef>
              <a:spcAft>
                <a:spcPts val="0"/>
              </a:spcAft>
              <a:buSzPts val="4200"/>
              <a:buFont typeface="Montserrat"/>
              <a:buNone/>
              <a:defRPr sz="4200">
                <a:latin typeface="Montserrat"/>
                <a:ea typeface="Montserrat"/>
                <a:cs typeface="Montserrat"/>
                <a:sym typeface="Montserrat"/>
              </a:defRPr>
            </a:lvl3pPr>
            <a:lvl4pPr lvl="3" algn="ctr">
              <a:spcBef>
                <a:spcPts val="0"/>
              </a:spcBef>
              <a:spcAft>
                <a:spcPts val="0"/>
              </a:spcAft>
              <a:buSzPts val="4200"/>
              <a:buFont typeface="Montserrat"/>
              <a:buNone/>
              <a:defRPr sz="4200">
                <a:latin typeface="Montserrat"/>
                <a:ea typeface="Montserrat"/>
                <a:cs typeface="Montserrat"/>
                <a:sym typeface="Montserrat"/>
              </a:defRPr>
            </a:lvl4pPr>
            <a:lvl5pPr lvl="4" algn="ctr">
              <a:spcBef>
                <a:spcPts val="0"/>
              </a:spcBef>
              <a:spcAft>
                <a:spcPts val="0"/>
              </a:spcAft>
              <a:buSzPts val="4200"/>
              <a:buFont typeface="Montserrat"/>
              <a:buNone/>
              <a:defRPr sz="4200">
                <a:latin typeface="Montserrat"/>
                <a:ea typeface="Montserrat"/>
                <a:cs typeface="Montserrat"/>
                <a:sym typeface="Montserrat"/>
              </a:defRPr>
            </a:lvl5pPr>
            <a:lvl6pPr lvl="5" algn="ctr">
              <a:spcBef>
                <a:spcPts val="0"/>
              </a:spcBef>
              <a:spcAft>
                <a:spcPts val="0"/>
              </a:spcAft>
              <a:buSzPts val="4200"/>
              <a:buFont typeface="Montserrat"/>
              <a:buNone/>
              <a:defRPr sz="4200">
                <a:latin typeface="Montserrat"/>
                <a:ea typeface="Montserrat"/>
                <a:cs typeface="Montserrat"/>
                <a:sym typeface="Montserrat"/>
              </a:defRPr>
            </a:lvl6pPr>
            <a:lvl7pPr lvl="6" algn="ctr">
              <a:spcBef>
                <a:spcPts val="0"/>
              </a:spcBef>
              <a:spcAft>
                <a:spcPts val="0"/>
              </a:spcAft>
              <a:buSzPts val="4200"/>
              <a:buFont typeface="Montserrat"/>
              <a:buNone/>
              <a:defRPr sz="4200">
                <a:latin typeface="Montserrat"/>
                <a:ea typeface="Montserrat"/>
                <a:cs typeface="Montserrat"/>
                <a:sym typeface="Montserrat"/>
              </a:defRPr>
            </a:lvl7pPr>
            <a:lvl8pPr lvl="7" algn="ctr">
              <a:spcBef>
                <a:spcPts val="0"/>
              </a:spcBef>
              <a:spcAft>
                <a:spcPts val="0"/>
              </a:spcAft>
              <a:buSzPts val="4200"/>
              <a:buFont typeface="Montserrat"/>
              <a:buNone/>
              <a:defRPr sz="4200">
                <a:latin typeface="Montserrat"/>
                <a:ea typeface="Montserrat"/>
                <a:cs typeface="Montserrat"/>
                <a:sym typeface="Montserrat"/>
              </a:defRPr>
            </a:lvl8pPr>
            <a:lvl9pPr lvl="8" algn="ctr">
              <a:spcBef>
                <a:spcPts val="0"/>
              </a:spcBef>
              <a:spcAft>
                <a:spcPts val="0"/>
              </a:spcAft>
              <a:buSzPts val="4200"/>
              <a:buFont typeface="Montserrat"/>
              <a:buNone/>
              <a:defRPr sz="4200">
                <a:latin typeface="Montserrat"/>
                <a:ea typeface="Montserrat"/>
                <a:cs typeface="Montserrat"/>
                <a:sym typeface="Montserrat"/>
              </a:defRPr>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100"/>
              <a:buFont typeface="Montserrat"/>
              <a:buNone/>
              <a:defRPr sz="2100">
                <a:latin typeface="Montserrat"/>
                <a:ea typeface="Montserrat"/>
                <a:cs typeface="Montserrat"/>
                <a:sym typeface="Montserrat"/>
              </a:defRPr>
            </a:lvl2pPr>
            <a:lvl3pPr lvl="2" algn="ctr">
              <a:lnSpc>
                <a:spcPct val="100000"/>
              </a:lnSpc>
              <a:spcBef>
                <a:spcPts val="0"/>
              </a:spcBef>
              <a:spcAft>
                <a:spcPts val="0"/>
              </a:spcAft>
              <a:buSzPts val="2100"/>
              <a:buFont typeface="Montserrat"/>
              <a:buNone/>
              <a:defRPr sz="2100">
                <a:latin typeface="Montserrat"/>
                <a:ea typeface="Montserrat"/>
                <a:cs typeface="Montserrat"/>
                <a:sym typeface="Montserrat"/>
              </a:defRPr>
            </a:lvl3pPr>
            <a:lvl4pPr lvl="3" algn="ctr">
              <a:lnSpc>
                <a:spcPct val="100000"/>
              </a:lnSpc>
              <a:spcBef>
                <a:spcPts val="0"/>
              </a:spcBef>
              <a:spcAft>
                <a:spcPts val="0"/>
              </a:spcAft>
              <a:buSzPts val="2100"/>
              <a:buFont typeface="Montserrat"/>
              <a:buNone/>
              <a:defRPr sz="2100">
                <a:latin typeface="Montserrat"/>
                <a:ea typeface="Montserrat"/>
                <a:cs typeface="Montserrat"/>
                <a:sym typeface="Montserrat"/>
              </a:defRPr>
            </a:lvl4pPr>
            <a:lvl5pPr lvl="4" algn="ctr">
              <a:lnSpc>
                <a:spcPct val="100000"/>
              </a:lnSpc>
              <a:spcBef>
                <a:spcPts val="0"/>
              </a:spcBef>
              <a:spcAft>
                <a:spcPts val="0"/>
              </a:spcAft>
              <a:buSzPts val="2100"/>
              <a:buFont typeface="Montserrat"/>
              <a:buNone/>
              <a:defRPr sz="2100">
                <a:latin typeface="Montserrat"/>
                <a:ea typeface="Montserrat"/>
                <a:cs typeface="Montserrat"/>
                <a:sym typeface="Montserrat"/>
              </a:defRPr>
            </a:lvl5pPr>
            <a:lvl6pPr lvl="5" algn="ctr">
              <a:lnSpc>
                <a:spcPct val="100000"/>
              </a:lnSpc>
              <a:spcBef>
                <a:spcPts val="0"/>
              </a:spcBef>
              <a:spcAft>
                <a:spcPts val="0"/>
              </a:spcAft>
              <a:buSzPts val="2100"/>
              <a:buFont typeface="Montserrat"/>
              <a:buNone/>
              <a:defRPr sz="2100">
                <a:latin typeface="Montserrat"/>
                <a:ea typeface="Montserrat"/>
                <a:cs typeface="Montserrat"/>
                <a:sym typeface="Montserrat"/>
              </a:defRPr>
            </a:lvl6pPr>
            <a:lvl7pPr lvl="6" algn="ctr">
              <a:lnSpc>
                <a:spcPct val="100000"/>
              </a:lnSpc>
              <a:spcBef>
                <a:spcPts val="0"/>
              </a:spcBef>
              <a:spcAft>
                <a:spcPts val="0"/>
              </a:spcAft>
              <a:buSzPts val="2100"/>
              <a:buFont typeface="Montserrat"/>
              <a:buNone/>
              <a:defRPr sz="2100">
                <a:latin typeface="Montserrat"/>
                <a:ea typeface="Montserrat"/>
                <a:cs typeface="Montserrat"/>
                <a:sym typeface="Montserrat"/>
              </a:defRPr>
            </a:lvl7pPr>
            <a:lvl8pPr lvl="7" algn="ctr">
              <a:lnSpc>
                <a:spcPct val="100000"/>
              </a:lnSpc>
              <a:spcBef>
                <a:spcPts val="0"/>
              </a:spcBef>
              <a:spcAft>
                <a:spcPts val="0"/>
              </a:spcAft>
              <a:buSzPts val="2100"/>
              <a:buFont typeface="Montserrat"/>
              <a:buNone/>
              <a:defRPr sz="2100">
                <a:latin typeface="Montserrat"/>
                <a:ea typeface="Montserrat"/>
                <a:cs typeface="Montserrat"/>
                <a:sym typeface="Montserrat"/>
              </a:defRPr>
            </a:lvl8pPr>
            <a:lvl9pPr lvl="8" algn="ctr">
              <a:lnSpc>
                <a:spcPct val="100000"/>
              </a:lnSpc>
              <a:spcBef>
                <a:spcPts val="0"/>
              </a:spcBef>
              <a:spcAft>
                <a:spcPts val="0"/>
              </a:spcAft>
              <a:buSzPts val="2100"/>
              <a:buFont typeface="Montserrat"/>
              <a:buNone/>
              <a:defRPr sz="2100">
                <a:latin typeface="Montserrat"/>
                <a:ea typeface="Montserrat"/>
                <a:cs typeface="Montserrat"/>
                <a:sym typeface="Montserrat"/>
              </a:defRPr>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Font typeface="Montserrat"/>
              <a:buChar char="●"/>
              <a:defRPr>
                <a:latin typeface="Montserrat"/>
                <a:ea typeface="Montserrat"/>
                <a:cs typeface="Montserrat"/>
                <a:sym typeface="Montserrat"/>
              </a:defRPr>
            </a:lvl1pPr>
            <a:lvl2pPr marL="914400" lvl="1" indent="-317500">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pic>
        <p:nvPicPr>
          <p:cNvPr id="33" name="Google Shape;33;p9"/>
          <p:cNvPicPr preferRelativeResize="0"/>
          <p:nvPr/>
        </p:nvPicPr>
        <p:blipFill>
          <a:blip r:embed="rId2">
            <a:alphaModFix amt="41000"/>
          </a:blip>
          <a:stretch>
            <a:fillRect/>
          </a:stretch>
        </p:blipFill>
        <p:spPr>
          <a:xfrm>
            <a:off x="8629675" y="4703625"/>
            <a:ext cx="310896" cy="310896"/>
          </a:xfrm>
          <a:prstGeom prst="rect">
            <a:avLst/>
          </a:prstGeom>
          <a:noFill/>
          <a:ln>
            <a:noFill/>
          </a:ln>
          <a:effectLst>
            <a:outerShdw blurRad="57150" dist="9525" dir="4980000" algn="bl" rotWithShape="0">
              <a:srgbClr val="000000">
                <a:alpha val="38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Montserrat"/>
              <a:buNone/>
              <a:defRPr>
                <a:latin typeface="Montserrat"/>
                <a:ea typeface="Montserrat"/>
                <a:cs typeface="Montserrat"/>
                <a:sym typeface="Montserrat"/>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lgn="ctr">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pic>
        <p:nvPicPr>
          <p:cNvPr id="8" name="Google Shape;8;p1"/>
          <p:cNvPicPr preferRelativeResize="0"/>
          <p:nvPr/>
        </p:nvPicPr>
        <p:blipFill>
          <a:blip r:embed="rId13">
            <a:alphaModFix amt="41000"/>
          </a:blip>
          <a:stretch>
            <a:fillRect/>
          </a:stretch>
        </p:blipFill>
        <p:spPr>
          <a:xfrm>
            <a:off x="8629675" y="4703625"/>
            <a:ext cx="310896" cy="310896"/>
          </a:xfrm>
          <a:prstGeom prst="rect">
            <a:avLst/>
          </a:prstGeom>
          <a:noFill/>
          <a:ln>
            <a:noFill/>
          </a:ln>
          <a:effectLst>
            <a:outerShdw blurRad="57150" dist="9525" dir="4980000" algn="bl" rotWithShape="0">
              <a:srgbClr val="000000">
                <a:alpha val="38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git-scm.com/download/gui/windows"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hyperlink" Target="https://www.atlassian.com/git/tutorials/saving-changes/gitignor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hris.beams.io/posts/git-commi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38.png"/><Relationship Id="rId7" Type="http://schemas.openxmlformats.org/officeDocument/2006/relationships/hyperlink" Target="https://about.gitlab.com/equipo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git-scm.com/book/es/v1/Git-en-un-servidor-Gitosis" TargetMode="External"/><Relationship Id="rId5" Type="http://schemas.openxmlformats.org/officeDocument/2006/relationships/hyperlink" Target="http://gitolite.com/gitolite/index.html" TargetMode="External"/><Relationship Id="rId10" Type="http://schemas.openxmlformats.org/officeDocument/2006/relationships/hyperlink" Target="https://about.gitlab.com/" TargetMode="External"/><Relationship Id="rId4" Type="http://schemas.openxmlformats.org/officeDocument/2006/relationships/image" Target="../media/image5.png"/><Relationship Id="rId9" Type="http://schemas.openxmlformats.org/officeDocument/2006/relationships/hyperlink" Target="https://bitbucket.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9.jp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git-school.github.io/visualizing-gi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medium.com/@mena.meseha/git-merge-vs-rebase-556563b26431" TargetMode="External"/><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git-school.github.io/visualizing-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3"/>
          <p:cNvSpPr txBox="1">
            <a:spLocks noGrp="1"/>
          </p:cNvSpPr>
          <p:nvPr>
            <p:ph type="subTitle" idx="1"/>
          </p:nvPr>
        </p:nvSpPr>
        <p:spPr>
          <a:xfrm>
            <a:off x="1342425" y="2834125"/>
            <a:ext cx="7490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--everything-is-local</a:t>
            </a:r>
            <a:endParaRPr>
              <a:latin typeface="Consolas"/>
              <a:ea typeface="Consolas"/>
              <a:cs typeface="Consolas"/>
              <a:sym typeface="Consolas"/>
            </a:endParaRPr>
          </a:p>
        </p:txBody>
      </p:sp>
      <p:sp>
        <p:nvSpPr>
          <p:cNvPr id="45" name="Google Shape;4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Getting Started with Git</a:t>
            </a:r>
            <a:endParaRPr/>
          </a:p>
        </p:txBody>
      </p:sp>
      <p:pic>
        <p:nvPicPr>
          <p:cNvPr id="46" name="Google Shape;46;p13" descr="Git"/>
          <p:cNvPicPr preferRelativeResize="0"/>
          <p:nvPr/>
        </p:nvPicPr>
        <p:blipFill>
          <a:blip r:embed="rId3">
            <a:alphaModFix/>
          </a:blip>
          <a:stretch>
            <a:fillRect/>
          </a:stretch>
        </p:blipFill>
        <p:spPr>
          <a:xfrm>
            <a:off x="1633450" y="2947450"/>
            <a:ext cx="1047750" cy="43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99C6BC-A69E-491C-A9F4-31AF798B6AE9}"/>
              </a:ext>
            </a:extLst>
          </p:cNvPr>
          <p:cNvSpPr>
            <a:spLocks noGrp="1"/>
          </p:cNvSpPr>
          <p:nvPr>
            <p:ph type="title"/>
          </p:nvPr>
        </p:nvSpPr>
        <p:spPr>
          <a:xfrm>
            <a:off x="361950" y="203725"/>
            <a:ext cx="8520600" cy="572700"/>
          </a:xfrm>
        </p:spPr>
        <p:txBody>
          <a:bodyPr/>
          <a:lstStyle/>
          <a:p>
            <a:r>
              <a:rPr lang="es-ES" dirty="0"/>
              <a:t>HEAD</a:t>
            </a:r>
          </a:p>
        </p:txBody>
      </p:sp>
      <p:sp>
        <p:nvSpPr>
          <p:cNvPr id="4" name="CuadroTexto 3">
            <a:extLst>
              <a:ext uri="{FF2B5EF4-FFF2-40B4-BE49-F238E27FC236}">
                <a16:creationId xmlns:a16="http://schemas.microsoft.com/office/drawing/2014/main" id="{3CEE961C-047A-480F-9AA3-A3B2CBBD22AA}"/>
              </a:ext>
            </a:extLst>
          </p:cNvPr>
          <p:cNvSpPr txBox="1"/>
          <p:nvPr/>
        </p:nvSpPr>
        <p:spPr>
          <a:xfrm>
            <a:off x="533400" y="1017478"/>
            <a:ext cx="4572000" cy="3108543"/>
          </a:xfrm>
          <a:prstGeom prst="rect">
            <a:avLst/>
          </a:prstGeom>
          <a:noFill/>
        </p:spPr>
        <p:txBody>
          <a:bodyPr wrap="square">
            <a:spAutoFit/>
          </a:bodyPr>
          <a:lstStyle/>
          <a:p>
            <a:pPr marL="0" marR="0" rtl="0">
              <a:spcBef>
                <a:spcPts val="0"/>
              </a:spcBef>
              <a:spcAft>
                <a:spcPts val="0"/>
              </a:spcAft>
            </a:pPr>
            <a:r>
              <a:rPr lang="es-ES" sz="1400" dirty="0">
                <a:effectLst/>
                <a:latin typeface="Calibri" panose="020F0502020204030204" pitchFamily="34" charset="0"/>
              </a:rPr>
              <a:t> </a:t>
            </a:r>
          </a:p>
          <a:p>
            <a:pPr marL="0" marR="0" rtl="0">
              <a:spcBef>
                <a:spcPts val="0"/>
              </a:spcBef>
              <a:spcAft>
                <a:spcPts val="0"/>
              </a:spcAft>
            </a:pPr>
            <a:r>
              <a:rPr lang="bin-NG" sz="1400" i="1" dirty="0">
                <a:effectLst/>
                <a:latin typeface="Calibri" panose="020F0502020204030204" pitchFamily="34" charset="0"/>
              </a:rPr>
              <a:t>bash-shell</a:t>
            </a:r>
            <a:endParaRPr lang="es-ES" sz="1400" dirty="0">
              <a:effectLst/>
              <a:latin typeface="Calibri" panose="020F0502020204030204" pitchFamily="34" charset="0"/>
            </a:endParaRPr>
          </a:p>
          <a:p>
            <a:pPr marL="0" marR="0" rtl="0">
              <a:spcBef>
                <a:spcPts val="0"/>
              </a:spcBef>
              <a:spcAft>
                <a:spcPts val="0"/>
              </a:spcAft>
            </a:pPr>
            <a:r>
              <a:rPr lang="es-ES" sz="1400" dirty="0">
                <a:effectLst/>
                <a:latin typeface="Calibri" panose="020F0502020204030204" pitchFamily="34" charset="0"/>
              </a:rPr>
              <a:t> </a:t>
            </a:r>
          </a:p>
          <a:p>
            <a:pPr marL="0" marR="0" rtl="0">
              <a:spcBef>
                <a:spcPts val="0"/>
              </a:spcBef>
              <a:spcAft>
                <a:spcPts val="0"/>
              </a:spcAft>
            </a:pPr>
            <a:r>
              <a:rPr lang="bin-NG" sz="1400" dirty="0">
                <a:effectLst/>
                <a:latin typeface="Consolas" panose="020B0609020204030204" pitchFamily="49" charset="0"/>
              </a:rPr>
              <a:t>$ cd .git</a:t>
            </a:r>
          </a:p>
          <a:p>
            <a:pPr marL="0" marR="0" rtl="0">
              <a:spcBef>
                <a:spcPts val="0"/>
              </a:spcBef>
              <a:spcAft>
                <a:spcPts val="0"/>
              </a:spcAft>
            </a:pPr>
            <a:r>
              <a:rPr lang="bin-NG" sz="1400" dirty="0">
                <a:effectLst/>
                <a:latin typeface="Consolas" panose="020B0609020204030204" pitchFamily="49" charset="0"/>
              </a:rPr>
              <a:t>$ cat HEAD -&gt; ref: refs/heads/master</a:t>
            </a:r>
          </a:p>
          <a:p>
            <a:pPr marL="0" marR="0" rtl="0">
              <a:spcBef>
                <a:spcPts val="0"/>
              </a:spcBef>
              <a:spcAft>
                <a:spcPts val="0"/>
              </a:spcAft>
            </a:pPr>
            <a:r>
              <a:rPr lang="bin-NG" sz="1400" dirty="0">
                <a:effectLst/>
                <a:latin typeface="Consolas" panose="020B0609020204030204" pitchFamily="49" charset="0"/>
              </a:rPr>
              <a:t>$ git checkout –b newFeature</a:t>
            </a:r>
          </a:p>
          <a:p>
            <a:pPr marL="0" marR="0" rtl="0">
              <a:spcBef>
                <a:spcPts val="0"/>
              </a:spcBef>
              <a:spcAft>
                <a:spcPts val="0"/>
              </a:spcAft>
            </a:pPr>
            <a:r>
              <a:rPr lang="bin-NG" sz="1400" dirty="0">
                <a:effectLst/>
                <a:latin typeface="Consolas" panose="020B0609020204030204" pitchFamily="49" charset="0"/>
              </a:rPr>
              <a:t>$ cat HEAD -&gt; ref: refs/heads/newFeature</a:t>
            </a:r>
          </a:p>
          <a:p>
            <a:pPr marL="0" marR="0" rtl="0">
              <a:spcBef>
                <a:spcPts val="0"/>
              </a:spcBef>
              <a:spcAft>
                <a:spcPts val="0"/>
              </a:spcAft>
            </a:pPr>
            <a:r>
              <a:rPr lang="bin-NG" sz="1400" dirty="0">
                <a:effectLst/>
                <a:latin typeface="Consolas" panose="020B0609020204030204" pitchFamily="49" charset="0"/>
              </a:rPr>
              <a:t> </a:t>
            </a:r>
          </a:p>
          <a:p>
            <a:pPr marL="0" marR="0" rtl="0">
              <a:spcBef>
                <a:spcPts val="0"/>
              </a:spcBef>
              <a:spcAft>
                <a:spcPts val="0"/>
              </a:spcAft>
            </a:pPr>
            <a:r>
              <a:rPr lang="bin-NG" sz="1400" dirty="0">
                <a:effectLst/>
                <a:latin typeface="Consolas" panose="020B0609020204030204" pitchFamily="49" charset="0"/>
              </a:rPr>
              <a:t>Windows</a:t>
            </a:r>
          </a:p>
          <a:p>
            <a:pPr marL="0" marR="0" rtl="0">
              <a:spcBef>
                <a:spcPts val="0"/>
              </a:spcBef>
              <a:spcAft>
                <a:spcPts val="0"/>
              </a:spcAft>
            </a:pPr>
            <a:r>
              <a:rPr lang="bin-NG" sz="1400" dirty="0">
                <a:effectLst/>
                <a:latin typeface="Consolas" panose="020B0609020204030204" pitchFamily="49" charset="0"/>
              </a:rPr>
              <a:t> </a:t>
            </a:r>
          </a:p>
          <a:p>
            <a:pPr marL="0" marR="0" rtl="0">
              <a:spcBef>
                <a:spcPts val="0"/>
              </a:spcBef>
              <a:spcAft>
                <a:spcPts val="0"/>
              </a:spcAft>
            </a:pPr>
            <a:r>
              <a:rPr lang="bin-NG" sz="1400" dirty="0">
                <a:effectLst/>
                <a:latin typeface="Consolas" panose="020B0609020204030204" pitchFamily="49" charset="0"/>
              </a:rPr>
              <a:t>cd .git</a:t>
            </a:r>
          </a:p>
          <a:p>
            <a:pPr marL="0" marR="0" rtl="0">
              <a:spcBef>
                <a:spcPts val="0"/>
              </a:spcBef>
              <a:spcAft>
                <a:spcPts val="0"/>
              </a:spcAft>
            </a:pPr>
            <a:r>
              <a:rPr lang="bin-NG" sz="1400" dirty="0">
                <a:effectLst/>
                <a:latin typeface="Consolas" panose="020B0609020204030204" pitchFamily="49" charset="0"/>
              </a:rPr>
              <a:t>type HEAD -&gt; ref: refs/heads/master</a:t>
            </a:r>
          </a:p>
          <a:p>
            <a:pPr marL="0" marR="0" rtl="0">
              <a:spcBef>
                <a:spcPts val="0"/>
              </a:spcBef>
              <a:spcAft>
                <a:spcPts val="0"/>
              </a:spcAft>
            </a:pPr>
            <a:r>
              <a:rPr lang="bin-NG" sz="1400" dirty="0">
                <a:effectLst/>
                <a:latin typeface="Consolas" panose="020B0609020204030204" pitchFamily="49" charset="0"/>
              </a:rPr>
              <a:t>git checkout –b newFeature</a:t>
            </a:r>
          </a:p>
          <a:p>
            <a:pPr marL="0" marR="0" rtl="0">
              <a:spcBef>
                <a:spcPts val="0"/>
              </a:spcBef>
              <a:spcAft>
                <a:spcPts val="0"/>
              </a:spcAft>
            </a:pPr>
            <a:r>
              <a:rPr lang="bin-NG" sz="1400" dirty="0">
                <a:effectLst/>
                <a:latin typeface="Consolas" panose="020B0609020204030204" pitchFamily="49" charset="0"/>
              </a:rPr>
              <a:t>type HEAD -&gt; ref: refs/heads/newFeature</a:t>
            </a:r>
          </a:p>
        </p:txBody>
      </p:sp>
      <p:pic>
        <p:nvPicPr>
          <p:cNvPr id="1025" name="Picture 1" descr="9SVNI 山 IILALAOD 「 一 &#10;5t2 「 GO &#10;xepu! 「 一 ">
            <a:extLst>
              <a:ext uri="{FF2B5EF4-FFF2-40B4-BE49-F238E27FC236}">
                <a16:creationId xmlns:a16="http://schemas.microsoft.com/office/drawing/2014/main" id="{12006852-82B6-48A5-B799-F272FB43E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42"/>
          <a:stretch/>
        </p:blipFill>
        <p:spPr bwMode="auto">
          <a:xfrm>
            <a:off x="5838825" y="1600656"/>
            <a:ext cx="2486025" cy="237444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4FC34C7-EFE8-4B6B-AD34-5D4A29671AAA}"/>
              </a:ext>
            </a:extLst>
          </p:cNvPr>
          <p:cNvSpPr txBox="1"/>
          <p:nvPr/>
        </p:nvSpPr>
        <p:spPr>
          <a:xfrm>
            <a:off x="6086475" y="1277677"/>
            <a:ext cx="423514" cy="307777"/>
          </a:xfrm>
          <a:prstGeom prst="rect">
            <a:avLst/>
          </a:prstGeom>
          <a:noFill/>
        </p:spPr>
        <p:txBody>
          <a:bodyPr wrap="none" rtlCol="0">
            <a:spAutoFit/>
          </a:bodyPr>
          <a:lstStyle/>
          <a:p>
            <a:r>
              <a:rPr lang="es-ES" dirty="0"/>
              <a:t>.</a:t>
            </a:r>
            <a:r>
              <a:rPr lang="es-ES" dirty="0" err="1"/>
              <a:t>git</a:t>
            </a:r>
            <a:endParaRPr lang="es-ES" dirty="0"/>
          </a:p>
        </p:txBody>
      </p:sp>
      <p:sp>
        <p:nvSpPr>
          <p:cNvPr id="6" name="Rectángulo 5">
            <a:extLst>
              <a:ext uri="{FF2B5EF4-FFF2-40B4-BE49-F238E27FC236}">
                <a16:creationId xmlns:a16="http://schemas.microsoft.com/office/drawing/2014/main" id="{BA96B391-296F-4102-BB09-95C216441C58}"/>
              </a:ext>
            </a:extLst>
          </p:cNvPr>
          <p:cNvSpPr/>
          <p:nvPr/>
        </p:nvSpPr>
        <p:spPr>
          <a:xfrm>
            <a:off x="5672137" y="3289300"/>
            <a:ext cx="1409700" cy="2222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8873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Install Git on Linux</a:t>
            </a:r>
            <a:endParaRPr/>
          </a:p>
        </p:txBody>
      </p:sp>
      <p:pic>
        <p:nvPicPr>
          <p:cNvPr id="61" name="Google Shape;61;p16"/>
          <p:cNvPicPr preferRelativeResize="0"/>
          <p:nvPr/>
        </p:nvPicPr>
        <p:blipFill>
          <a:blip r:embed="rId3">
            <a:alphaModFix/>
          </a:blip>
          <a:stretch>
            <a:fillRect/>
          </a:stretch>
        </p:blipFill>
        <p:spPr>
          <a:xfrm>
            <a:off x="683425" y="1707201"/>
            <a:ext cx="7777150" cy="2597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Install Git on Windows</a:t>
            </a:r>
            <a:endParaRPr/>
          </a:p>
        </p:txBody>
      </p:sp>
      <p:pic>
        <p:nvPicPr>
          <p:cNvPr id="67" name="Google Shape;67;p17"/>
          <p:cNvPicPr preferRelativeResize="0"/>
          <p:nvPr/>
        </p:nvPicPr>
        <p:blipFill>
          <a:blip r:embed="rId3">
            <a:alphaModFix/>
          </a:blip>
          <a:stretch>
            <a:fillRect/>
          </a:stretch>
        </p:blipFill>
        <p:spPr>
          <a:xfrm>
            <a:off x="2436575" y="1639900"/>
            <a:ext cx="4270850" cy="2884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Install Git on Mac</a:t>
            </a:r>
            <a:endParaRPr/>
          </a:p>
        </p:txBody>
      </p:sp>
      <p:pic>
        <p:nvPicPr>
          <p:cNvPr id="73" name="Google Shape;73;p18"/>
          <p:cNvPicPr preferRelativeResize="0"/>
          <p:nvPr/>
        </p:nvPicPr>
        <p:blipFill>
          <a:blip r:embed="rId3">
            <a:alphaModFix/>
          </a:blip>
          <a:stretch>
            <a:fillRect/>
          </a:stretch>
        </p:blipFill>
        <p:spPr>
          <a:xfrm>
            <a:off x="698088" y="1626950"/>
            <a:ext cx="7747825" cy="256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311700" y="302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Command Line (CLI) v Graphic Interfaces</a:t>
            </a:r>
            <a:endParaRPr dirty="0"/>
          </a:p>
        </p:txBody>
      </p:sp>
      <p:pic>
        <p:nvPicPr>
          <p:cNvPr id="102" name="Google Shape;102;p23"/>
          <p:cNvPicPr preferRelativeResize="0"/>
          <p:nvPr/>
        </p:nvPicPr>
        <p:blipFill>
          <a:blip r:embed="rId3">
            <a:alphaModFix/>
          </a:blip>
          <a:stretch>
            <a:fillRect/>
          </a:stretch>
        </p:blipFill>
        <p:spPr>
          <a:xfrm>
            <a:off x="1760328" y="1081251"/>
            <a:ext cx="5623344" cy="1490499"/>
          </a:xfrm>
          <a:prstGeom prst="rect">
            <a:avLst/>
          </a:prstGeom>
          <a:noFill/>
          <a:ln>
            <a:noFill/>
          </a:ln>
        </p:spPr>
      </p:pic>
      <p:pic>
        <p:nvPicPr>
          <p:cNvPr id="2" name="Imagen 1">
            <a:extLst>
              <a:ext uri="{FF2B5EF4-FFF2-40B4-BE49-F238E27FC236}">
                <a16:creationId xmlns:a16="http://schemas.microsoft.com/office/drawing/2014/main" id="{F343B878-BB9A-44D6-A40D-8201CB591CF2}"/>
              </a:ext>
            </a:extLst>
          </p:cNvPr>
          <p:cNvPicPr>
            <a:picLocks noChangeAspect="1"/>
          </p:cNvPicPr>
          <p:nvPr/>
        </p:nvPicPr>
        <p:blipFill>
          <a:blip r:embed="rId4"/>
          <a:stretch>
            <a:fillRect/>
          </a:stretch>
        </p:blipFill>
        <p:spPr>
          <a:xfrm>
            <a:off x="1351985" y="2894279"/>
            <a:ext cx="2975571" cy="1753461"/>
          </a:xfrm>
          <a:prstGeom prst="rect">
            <a:avLst/>
          </a:prstGeom>
        </p:spPr>
      </p:pic>
      <p:pic>
        <p:nvPicPr>
          <p:cNvPr id="4" name="Imagen 3">
            <a:extLst>
              <a:ext uri="{FF2B5EF4-FFF2-40B4-BE49-F238E27FC236}">
                <a16:creationId xmlns:a16="http://schemas.microsoft.com/office/drawing/2014/main" id="{7F1F4B72-0240-4BC8-AE42-00EA8F0B7E90}"/>
              </a:ext>
            </a:extLst>
          </p:cNvPr>
          <p:cNvPicPr>
            <a:picLocks noChangeAspect="1"/>
          </p:cNvPicPr>
          <p:nvPr/>
        </p:nvPicPr>
        <p:blipFill>
          <a:blip r:embed="rId5"/>
          <a:stretch>
            <a:fillRect/>
          </a:stretch>
        </p:blipFill>
        <p:spPr>
          <a:xfrm>
            <a:off x="4816446" y="2705423"/>
            <a:ext cx="2713022" cy="1682667"/>
          </a:xfrm>
          <a:prstGeom prst="rect">
            <a:avLst/>
          </a:prstGeom>
        </p:spPr>
      </p:pic>
      <p:sp>
        <p:nvSpPr>
          <p:cNvPr id="8" name="CuadroTexto 7">
            <a:extLst>
              <a:ext uri="{FF2B5EF4-FFF2-40B4-BE49-F238E27FC236}">
                <a16:creationId xmlns:a16="http://schemas.microsoft.com/office/drawing/2014/main" id="{DFA6473E-1861-4A80-83ED-E57ACF9CB86B}"/>
              </a:ext>
            </a:extLst>
          </p:cNvPr>
          <p:cNvSpPr txBox="1"/>
          <p:nvPr/>
        </p:nvSpPr>
        <p:spPr>
          <a:xfrm>
            <a:off x="4721381" y="4493851"/>
            <a:ext cx="3607807" cy="307777"/>
          </a:xfrm>
          <a:prstGeom prst="rect">
            <a:avLst/>
          </a:prstGeom>
          <a:noFill/>
        </p:spPr>
        <p:txBody>
          <a:bodyPr wrap="square">
            <a:spAutoFit/>
          </a:bodyPr>
          <a:lstStyle/>
          <a:p>
            <a:r>
              <a:rPr lang="es-ES" dirty="0">
                <a:hlinkClick r:id="rId6"/>
              </a:rPr>
              <a:t>https://git-scm.com/download/gui/windows</a:t>
            </a:r>
            <a:endParaRPr lang="es-E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the Command Line</a:t>
            </a:r>
            <a:endParaRPr/>
          </a:p>
        </p:txBody>
      </p:sp>
      <p:sp>
        <p:nvSpPr>
          <p:cNvPr id="108" name="Google Shape;108;p24"/>
          <p:cNvSpPr txBox="1">
            <a:spLocks noGrp="1"/>
          </p:cNvSpPr>
          <p:nvPr>
            <p:ph type="body" idx="1"/>
          </p:nvPr>
        </p:nvSpPr>
        <p:spPr>
          <a:xfrm>
            <a:off x="818695" y="1351651"/>
            <a:ext cx="7664403" cy="28491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dirty="0"/>
              <a:t>pwd 		Print working directory</a:t>
            </a:r>
            <a:endParaRPr dirty="0"/>
          </a:p>
          <a:p>
            <a:pPr marL="0" lvl="0" indent="0" algn="l" rtl="0">
              <a:spcBef>
                <a:spcPts val="1600"/>
              </a:spcBef>
              <a:spcAft>
                <a:spcPts val="0"/>
              </a:spcAft>
              <a:buNone/>
            </a:pPr>
            <a:r>
              <a:rPr lang="en" dirty="0"/>
              <a:t>cd 		Change working directory ( cd .. or cd ~ )</a:t>
            </a:r>
            <a:endParaRPr dirty="0"/>
          </a:p>
          <a:p>
            <a:pPr marL="0" lvl="0" indent="0" algn="l" rtl="0">
              <a:spcBef>
                <a:spcPts val="1600"/>
              </a:spcBef>
              <a:spcAft>
                <a:spcPts val="0"/>
              </a:spcAft>
              <a:buNone/>
            </a:pPr>
            <a:r>
              <a:rPr lang="en" dirty="0"/>
              <a:t>ls / dir		List files in a directory ( dir for windows users )</a:t>
            </a:r>
            <a:endParaRPr dirty="0"/>
          </a:p>
          <a:p>
            <a:pPr marL="0" lvl="0" indent="0" algn="l" rtl="0">
              <a:spcBef>
                <a:spcPts val="1600"/>
              </a:spcBef>
              <a:spcAft>
                <a:spcPts val="1600"/>
              </a:spcAft>
              <a:buNone/>
            </a:pPr>
            <a:r>
              <a:rPr lang="en" dirty="0"/>
              <a:t>mkdir		Create a new empty folder</a:t>
            </a:r>
            <a:endParaRPr dirty="0"/>
          </a:p>
        </p:txBody>
      </p:sp>
      <p:cxnSp>
        <p:nvCxnSpPr>
          <p:cNvPr id="109" name="Google Shape;109;p24"/>
          <p:cNvCxnSpPr/>
          <p:nvPr/>
        </p:nvCxnSpPr>
        <p:spPr>
          <a:xfrm>
            <a:off x="1965345" y="1914501"/>
            <a:ext cx="0" cy="379500"/>
          </a:xfrm>
          <a:prstGeom prst="straightConnector1">
            <a:avLst/>
          </a:prstGeom>
          <a:noFill/>
          <a:ln w="38100" cap="flat" cmpd="sng">
            <a:solidFill>
              <a:srgbClr val="E69138"/>
            </a:solidFill>
            <a:prstDash val="solid"/>
            <a:round/>
            <a:headEnd type="none" w="med" len="med"/>
            <a:tailEnd type="none" w="med" len="med"/>
          </a:ln>
        </p:spPr>
      </p:cxnSp>
      <p:cxnSp>
        <p:nvCxnSpPr>
          <p:cNvPr id="110" name="Google Shape;110;p24"/>
          <p:cNvCxnSpPr/>
          <p:nvPr/>
        </p:nvCxnSpPr>
        <p:spPr>
          <a:xfrm>
            <a:off x="1965345" y="2421243"/>
            <a:ext cx="0" cy="379500"/>
          </a:xfrm>
          <a:prstGeom prst="straightConnector1">
            <a:avLst/>
          </a:prstGeom>
          <a:noFill/>
          <a:ln w="38100" cap="flat" cmpd="sng">
            <a:solidFill>
              <a:srgbClr val="E69138"/>
            </a:solidFill>
            <a:prstDash val="solid"/>
            <a:round/>
            <a:headEnd type="none" w="med" len="med"/>
            <a:tailEnd type="none" w="med" len="med"/>
          </a:ln>
        </p:spPr>
      </p:cxnSp>
      <p:cxnSp>
        <p:nvCxnSpPr>
          <p:cNvPr id="111" name="Google Shape;111;p24"/>
          <p:cNvCxnSpPr/>
          <p:nvPr/>
        </p:nvCxnSpPr>
        <p:spPr>
          <a:xfrm>
            <a:off x="1965345" y="2927984"/>
            <a:ext cx="0" cy="379500"/>
          </a:xfrm>
          <a:prstGeom prst="straightConnector1">
            <a:avLst/>
          </a:prstGeom>
          <a:noFill/>
          <a:ln w="38100" cap="flat" cmpd="sng">
            <a:solidFill>
              <a:srgbClr val="E69138"/>
            </a:solidFill>
            <a:prstDash val="solid"/>
            <a:round/>
            <a:headEnd type="none" w="med" len="med"/>
            <a:tailEnd type="none" w="med" len="med"/>
          </a:ln>
        </p:spPr>
      </p:cxnSp>
      <p:cxnSp>
        <p:nvCxnSpPr>
          <p:cNvPr id="112" name="Google Shape;112;p24"/>
          <p:cNvCxnSpPr/>
          <p:nvPr/>
        </p:nvCxnSpPr>
        <p:spPr>
          <a:xfrm>
            <a:off x="1965345" y="3434726"/>
            <a:ext cx="0" cy="379500"/>
          </a:xfrm>
          <a:prstGeom prst="straightConnector1">
            <a:avLst/>
          </a:prstGeom>
          <a:noFill/>
          <a:ln w="38100" cap="flat" cmpd="sng">
            <a:solidFill>
              <a:srgbClr val="E69138"/>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9F011-8DC8-4BD1-83A1-79ECA050F577}"/>
              </a:ext>
            </a:extLst>
          </p:cNvPr>
          <p:cNvSpPr>
            <a:spLocks noGrp="1"/>
          </p:cNvSpPr>
          <p:nvPr>
            <p:ph type="title"/>
          </p:nvPr>
        </p:nvSpPr>
        <p:spPr/>
        <p:txBody>
          <a:bodyPr/>
          <a:lstStyle/>
          <a:p>
            <a:r>
              <a:rPr lang="en" dirty="0"/>
              <a:t>Command Line (CLI)</a:t>
            </a:r>
            <a:endParaRPr lang="es-ES" dirty="0"/>
          </a:p>
        </p:txBody>
      </p:sp>
      <p:pic>
        <p:nvPicPr>
          <p:cNvPr id="4" name="Imagen 3">
            <a:extLst>
              <a:ext uri="{FF2B5EF4-FFF2-40B4-BE49-F238E27FC236}">
                <a16:creationId xmlns:a16="http://schemas.microsoft.com/office/drawing/2014/main" id="{C1AE6AD3-B449-4D80-9379-74D9B0A60B0B}"/>
              </a:ext>
            </a:extLst>
          </p:cNvPr>
          <p:cNvPicPr>
            <a:picLocks noChangeAspect="1"/>
          </p:cNvPicPr>
          <p:nvPr/>
        </p:nvPicPr>
        <p:blipFill rotWithShape="1">
          <a:blip r:embed="rId2"/>
          <a:srcRect b="28014"/>
          <a:stretch/>
        </p:blipFill>
        <p:spPr>
          <a:xfrm>
            <a:off x="685472" y="1937503"/>
            <a:ext cx="2923660" cy="2029569"/>
          </a:xfrm>
          <a:prstGeom prst="rect">
            <a:avLst/>
          </a:prstGeom>
        </p:spPr>
      </p:pic>
      <p:sp>
        <p:nvSpPr>
          <p:cNvPr id="5" name="CuadroTexto 4">
            <a:extLst>
              <a:ext uri="{FF2B5EF4-FFF2-40B4-BE49-F238E27FC236}">
                <a16:creationId xmlns:a16="http://schemas.microsoft.com/office/drawing/2014/main" id="{CDF981DA-495D-4E76-B64F-1F8CDDD3B804}"/>
              </a:ext>
            </a:extLst>
          </p:cNvPr>
          <p:cNvSpPr txBox="1"/>
          <p:nvPr/>
        </p:nvSpPr>
        <p:spPr>
          <a:xfrm>
            <a:off x="5378368" y="1445357"/>
            <a:ext cx="1132041" cy="307777"/>
          </a:xfrm>
          <a:prstGeom prst="rect">
            <a:avLst/>
          </a:prstGeom>
          <a:noFill/>
        </p:spPr>
        <p:txBody>
          <a:bodyPr wrap="none" rtlCol="0">
            <a:spAutoFit/>
          </a:bodyPr>
          <a:lstStyle/>
          <a:p>
            <a:r>
              <a:rPr lang="es-ES" dirty="0"/>
              <a:t>CLI en VSC</a:t>
            </a:r>
          </a:p>
        </p:txBody>
      </p:sp>
      <p:pic>
        <p:nvPicPr>
          <p:cNvPr id="7" name="Imagen 6">
            <a:extLst>
              <a:ext uri="{FF2B5EF4-FFF2-40B4-BE49-F238E27FC236}">
                <a16:creationId xmlns:a16="http://schemas.microsoft.com/office/drawing/2014/main" id="{B36A9412-965B-48D7-88C3-ACFE35A8022C}"/>
              </a:ext>
            </a:extLst>
          </p:cNvPr>
          <p:cNvPicPr>
            <a:picLocks noChangeAspect="1"/>
          </p:cNvPicPr>
          <p:nvPr/>
        </p:nvPicPr>
        <p:blipFill>
          <a:blip r:embed="rId3"/>
          <a:stretch>
            <a:fillRect/>
          </a:stretch>
        </p:blipFill>
        <p:spPr>
          <a:xfrm>
            <a:off x="4019247" y="1891137"/>
            <a:ext cx="4439281" cy="1656217"/>
          </a:xfrm>
          <a:prstGeom prst="rect">
            <a:avLst/>
          </a:prstGeom>
        </p:spPr>
      </p:pic>
      <p:sp>
        <p:nvSpPr>
          <p:cNvPr id="8" name="CuadroTexto 7">
            <a:extLst>
              <a:ext uri="{FF2B5EF4-FFF2-40B4-BE49-F238E27FC236}">
                <a16:creationId xmlns:a16="http://schemas.microsoft.com/office/drawing/2014/main" id="{833C9808-7D07-41F0-A958-837B9342D8C2}"/>
              </a:ext>
            </a:extLst>
          </p:cNvPr>
          <p:cNvSpPr txBox="1"/>
          <p:nvPr/>
        </p:nvSpPr>
        <p:spPr>
          <a:xfrm>
            <a:off x="6442267" y="3871423"/>
            <a:ext cx="1946367" cy="523220"/>
          </a:xfrm>
          <a:prstGeom prst="rect">
            <a:avLst/>
          </a:prstGeom>
          <a:noFill/>
        </p:spPr>
        <p:txBody>
          <a:bodyPr wrap="none" rtlCol="0">
            <a:spAutoFit/>
          </a:bodyPr>
          <a:lstStyle/>
          <a:p>
            <a:r>
              <a:rPr lang="es-ES" dirty="0" err="1"/>
              <a:t>bash</a:t>
            </a:r>
            <a:r>
              <a:rPr lang="es-ES" dirty="0"/>
              <a:t> / </a:t>
            </a:r>
            <a:r>
              <a:rPr lang="es-ES" dirty="0" err="1"/>
              <a:t>gig</a:t>
            </a:r>
            <a:r>
              <a:rPr lang="es-ES" dirty="0"/>
              <a:t> </a:t>
            </a:r>
            <a:r>
              <a:rPr lang="es-ES" dirty="0" err="1"/>
              <a:t>bash</a:t>
            </a:r>
            <a:endParaRPr lang="es-ES" dirty="0"/>
          </a:p>
          <a:p>
            <a:r>
              <a:rPr lang="es-ES" dirty="0"/>
              <a:t>Autocomplete </a:t>
            </a:r>
            <a:r>
              <a:rPr lang="es-ES" dirty="0" err="1"/>
              <a:t>with</a:t>
            </a:r>
            <a:r>
              <a:rPr lang="es-ES" dirty="0"/>
              <a:t> </a:t>
            </a:r>
            <a:r>
              <a:rPr lang="es-ES" dirty="0" err="1"/>
              <a:t>tab</a:t>
            </a:r>
            <a:endParaRPr lang="es-ES" dirty="0"/>
          </a:p>
        </p:txBody>
      </p:sp>
      <p:cxnSp>
        <p:nvCxnSpPr>
          <p:cNvPr id="10" name="Conector recto de flecha 9">
            <a:extLst>
              <a:ext uri="{FF2B5EF4-FFF2-40B4-BE49-F238E27FC236}">
                <a16:creationId xmlns:a16="http://schemas.microsoft.com/office/drawing/2014/main" id="{C0B6A04C-1451-4F7A-83E8-FB056494B4F2}"/>
              </a:ext>
            </a:extLst>
          </p:cNvPr>
          <p:cNvCxnSpPr/>
          <p:nvPr/>
        </p:nvCxnSpPr>
        <p:spPr>
          <a:xfrm>
            <a:off x="6690511" y="2489703"/>
            <a:ext cx="642796" cy="132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ADDEBDB7-35FA-4691-8CD0-BF58724C706B}"/>
              </a:ext>
            </a:extLst>
          </p:cNvPr>
          <p:cNvSpPr txBox="1"/>
          <p:nvPr/>
        </p:nvSpPr>
        <p:spPr>
          <a:xfrm>
            <a:off x="657150" y="1445356"/>
            <a:ext cx="2980303" cy="307777"/>
          </a:xfrm>
          <a:prstGeom prst="rect">
            <a:avLst/>
          </a:prstGeom>
          <a:noFill/>
        </p:spPr>
        <p:txBody>
          <a:bodyPr wrap="none" rtlCol="0">
            <a:spAutoFit/>
          </a:bodyPr>
          <a:lstStyle/>
          <a:p>
            <a:r>
              <a:rPr lang="en-AE" dirty="0"/>
              <a:t>CLI gives us more control than GUI</a:t>
            </a:r>
          </a:p>
        </p:txBody>
      </p:sp>
      <p:sp>
        <p:nvSpPr>
          <p:cNvPr id="12" name="CuadroTexto 11">
            <a:extLst>
              <a:ext uri="{FF2B5EF4-FFF2-40B4-BE49-F238E27FC236}">
                <a16:creationId xmlns:a16="http://schemas.microsoft.com/office/drawing/2014/main" id="{9885D3FE-4CD6-49C2-B457-07D6CE4C8D9D}"/>
              </a:ext>
            </a:extLst>
          </p:cNvPr>
          <p:cNvSpPr txBox="1"/>
          <p:nvPr/>
        </p:nvSpPr>
        <p:spPr>
          <a:xfrm>
            <a:off x="755366" y="3997553"/>
            <a:ext cx="1119217" cy="307777"/>
          </a:xfrm>
          <a:prstGeom prst="rect">
            <a:avLst/>
          </a:prstGeom>
          <a:noFill/>
        </p:spPr>
        <p:txBody>
          <a:bodyPr wrap="none" rtlCol="0">
            <a:spAutoFit/>
          </a:bodyPr>
          <a:lstStyle/>
          <a:p>
            <a:r>
              <a:rPr lang="es-ES" dirty="0" err="1"/>
              <a:t>git</a:t>
            </a:r>
            <a:r>
              <a:rPr lang="es-ES" dirty="0"/>
              <a:t> --</a:t>
            </a:r>
            <a:r>
              <a:rPr lang="es-ES" dirty="0" err="1"/>
              <a:t>version</a:t>
            </a:r>
            <a:endParaRPr lang="es-ES" dirty="0"/>
          </a:p>
        </p:txBody>
      </p:sp>
    </p:spTree>
    <p:extLst>
      <p:ext uri="{BB962C8B-B14F-4D97-AF65-F5344CB8AC3E}">
        <p14:creationId xmlns:p14="http://schemas.microsoft.com/office/powerpoint/2010/main" val="3932287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Help</a:t>
            </a:r>
            <a:endParaRPr sz="1400" dirty="0"/>
          </a:p>
        </p:txBody>
      </p:sp>
      <p:sp>
        <p:nvSpPr>
          <p:cNvPr id="118" name="Google Shape;118;p25"/>
          <p:cNvSpPr txBox="1">
            <a:spLocks noGrp="1"/>
          </p:cNvSpPr>
          <p:nvPr>
            <p:ph type="body" idx="1"/>
          </p:nvPr>
        </p:nvSpPr>
        <p:spPr>
          <a:xfrm>
            <a:off x="311700" y="1152475"/>
            <a:ext cx="284796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latin typeface="Consolas"/>
                <a:ea typeface="Consolas"/>
                <a:cs typeface="Consolas"/>
                <a:sym typeface="Consolas"/>
              </a:rPr>
              <a:t>man git </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help config</a:t>
            </a:r>
            <a:endParaRPr dirty="0">
              <a:latin typeface="Consolas"/>
              <a:ea typeface="Consolas"/>
              <a:cs typeface="Consolas"/>
              <a:sym typeface="Consolas"/>
            </a:endParaRPr>
          </a:p>
          <a:p>
            <a:pPr marL="0" lvl="0" indent="0" algn="l" rtl="0">
              <a:spcBef>
                <a:spcPts val="1600"/>
              </a:spcBef>
              <a:spcAft>
                <a:spcPts val="1600"/>
              </a:spcAft>
              <a:buClr>
                <a:schemeClr val="dk1"/>
              </a:buClr>
              <a:buSzPts val="1100"/>
              <a:buFont typeface="Arial"/>
              <a:buNone/>
            </a:pPr>
            <a:r>
              <a:rPr lang="en" dirty="0">
                <a:latin typeface="Consolas"/>
                <a:ea typeface="Consolas"/>
                <a:cs typeface="Consolas"/>
                <a:sym typeface="Consolas"/>
              </a:rPr>
              <a:t>git help</a:t>
            </a:r>
            <a:endParaRPr dirty="0">
              <a:latin typeface="Consolas"/>
              <a:ea typeface="Consolas"/>
              <a:cs typeface="Consolas"/>
              <a:sym typeface="Consolas"/>
            </a:endParaRPr>
          </a:p>
        </p:txBody>
      </p:sp>
      <p:pic>
        <p:nvPicPr>
          <p:cNvPr id="2049" name="Picture 1" descr="\Documents&gt; glt &#10;- -help &#10;usage: git [--version] [--help] [ -C &lt;path&gt;] [ -c name—value] &#10;[ -exec-path[=&lt;path&gt;]] [--html-path] [--man-path] [--info-path] &#10;-paginate I &#10;--no-pager] [--no-replace-objects] [--bare] &#10;[ -git-dir=&lt;path&gt;] [--work-tree=&lt;path&gt;] [--namespace=&lt;name&gt;] &#10;&lt;command&gt; &#10;hese are common Git commands used in various situations: &#10;start a working area (see also: git help tutorial) &#10;clone &#10;init &#10;Ork on the &#10;add &#10;reset &#10;examine the &#10;bisect &#10;grep &#10;log &#10;show &#10;status &#10;Clone a repository into a new directory &#10;Create an empty Git repository or reinitialize an existing one &#10;current change (see also: git help everyday) &#10;Add file contents to the index &#10;move or rename a file, a directory, or a symlink &#10;Reset current HEAD to the specified state &#10;Remove files from the working tree and from the index &#10;history and state (see also: git help revisions) &#10;Use binary search to find the commit that introduced a bug &#10;Print lines matching a pattern &#10;Show commit logs &#10;Show various types of objects &#10;Show the working tree status &#10;grow, mark and tweak your common history &#10;branch &#10;checkout &#10;commit &#10;diff &#10;merge &#10;rebase &#10;tag &#10;collaborate &#10;fetch &#10;pull &#10;push &#10;List, create, or delete branches &#10;Switch branches or restore working tree files &#10;Record changes to the repository &#10;Show changes between commits, commit and working tree, etc &#10;Join two or more development histories together &#10;Reapply commits on top of another base tip &#10;Create, list, delete or verify a tag object signed with GPG &#10;(see also: git help workflows) &#10;Download objects and refs from another repository &#10;Fetch from and integrate with another repository or a local branch &#10;Update remote refs along with associated objects &#10;'git help -a' and 'git help -g' list available subcommands and some &#10;concept guides. See 'git help &lt;command&gt;' or 'git help &lt;concept&gt;' &#10;o read about a specific subcommand or concept. ">
            <a:extLst>
              <a:ext uri="{FF2B5EF4-FFF2-40B4-BE49-F238E27FC236}">
                <a16:creationId xmlns:a16="http://schemas.microsoft.com/office/drawing/2014/main" id="{B16AB291-79A4-4733-A449-6CB8F9E62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918" y="301094"/>
            <a:ext cx="4173807" cy="454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2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 Config</a:t>
            </a:r>
            <a:endParaRPr sz="1400" dirty="0"/>
          </a:p>
        </p:txBody>
      </p:sp>
      <p:sp>
        <p:nvSpPr>
          <p:cNvPr id="118" name="Google Shape;118;p25"/>
          <p:cNvSpPr txBox="1">
            <a:spLocks noGrp="1"/>
          </p:cNvSpPr>
          <p:nvPr>
            <p:ph type="body" idx="1"/>
          </p:nvPr>
        </p:nvSpPr>
        <p:spPr>
          <a:xfrm>
            <a:off x="1077220" y="2972286"/>
            <a:ext cx="6784390" cy="1351290"/>
          </a:xfrm>
          <a:prstGeom prst="rect">
            <a:avLst/>
          </a:prstGeom>
        </p:spPr>
        <p:txBody>
          <a:bodyPr spcFirstLastPara="1" wrap="square" lIns="91425" tIns="91425" rIns="91425" bIns="91425" anchor="t" anchorCtr="0">
            <a:noAutofit/>
          </a:bodyPr>
          <a:lstStyle/>
          <a:p>
            <a:pPr marL="0" lvl="0" indent="0" algn="l" rtl="0">
              <a:spcAft>
                <a:spcPts val="0"/>
              </a:spcAft>
              <a:buNone/>
            </a:pPr>
            <a:r>
              <a:rPr lang="en" sz="1600" b="1" dirty="0">
                <a:latin typeface="Consolas"/>
                <a:ea typeface="Consolas"/>
                <a:cs typeface="Consolas"/>
                <a:sym typeface="Consolas"/>
              </a:rPr>
              <a:t>git config</a:t>
            </a:r>
            <a:endParaRPr sz="1600" b="1" dirty="0">
              <a:latin typeface="Consolas"/>
              <a:ea typeface="Consolas"/>
              <a:cs typeface="Consolas"/>
              <a:sym typeface="Consolas"/>
            </a:endParaRPr>
          </a:p>
          <a:p>
            <a:pPr marL="0" lvl="0" indent="0" algn="l" rtl="0">
              <a:spcAft>
                <a:spcPts val="0"/>
              </a:spcAft>
              <a:buNone/>
            </a:pPr>
            <a:r>
              <a:rPr lang="en" sz="1600" b="1" dirty="0">
                <a:latin typeface="Consolas"/>
                <a:ea typeface="Consolas"/>
                <a:cs typeface="Consolas"/>
                <a:sym typeface="Consolas"/>
              </a:rPr>
              <a:t>git config --global user.name “Alejandro Cerezo”</a:t>
            </a:r>
            <a:endParaRPr sz="1600" b="1" dirty="0">
              <a:latin typeface="Consolas"/>
              <a:ea typeface="Consolas"/>
              <a:cs typeface="Consolas"/>
              <a:sym typeface="Consolas"/>
            </a:endParaRPr>
          </a:p>
          <a:p>
            <a:pPr marL="0" lvl="0" indent="0" algn="l" rtl="0">
              <a:spcAft>
                <a:spcPts val="0"/>
              </a:spcAft>
              <a:buNone/>
            </a:pPr>
            <a:r>
              <a:rPr lang="en" sz="1600" b="1" dirty="0">
                <a:latin typeface="Consolas"/>
                <a:ea typeface="Consolas"/>
                <a:cs typeface="Consolas"/>
                <a:sym typeface="Consolas"/>
              </a:rPr>
              <a:t>git config --global user.email “alce65@hotmail.es”</a:t>
            </a:r>
            <a:endParaRPr sz="1600" b="1" dirty="0">
              <a:latin typeface="Consolas"/>
              <a:ea typeface="Consolas"/>
              <a:cs typeface="Consolas"/>
              <a:sym typeface="Consolas"/>
            </a:endParaRPr>
          </a:p>
          <a:p>
            <a:pPr marL="0" lvl="0" indent="0" algn="l" rtl="0">
              <a:spcAft>
                <a:spcPts val="0"/>
              </a:spcAft>
              <a:buNone/>
            </a:pPr>
            <a:r>
              <a:rPr lang="en" sz="1600" b="1" dirty="0">
                <a:latin typeface="Consolas"/>
                <a:ea typeface="Consolas"/>
                <a:cs typeface="Consolas"/>
                <a:sym typeface="Consolas"/>
              </a:rPr>
              <a:t>git config –list [--show-origin]</a:t>
            </a:r>
            <a:endParaRPr sz="1600" b="1" dirty="0">
              <a:latin typeface="Consolas"/>
              <a:ea typeface="Consolas"/>
              <a:cs typeface="Consolas"/>
              <a:sym typeface="Consolas"/>
            </a:endParaRPr>
          </a:p>
        </p:txBody>
      </p:sp>
      <p:cxnSp>
        <p:nvCxnSpPr>
          <p:cNvPr id="3" name="Conector recto de flecha 2">
            <a:extLst>
              <a:ext uri="{FF2B5EF4-FFF2-40B4-BE49-F238E27FC236}">
                <a16:creationId xmlns:a16="http://schemas.microsoft.com/office/drawing/2014/main" id="{02EE5613-7A88-4EDC-A8DC-75B339623D52}"/>
              </a:ext>
            </a:extLst>
          </p:cNvPr>
          <p:cNvCxnSpPr/>
          <p:nvPr/>
        </p:nvCxnSpPr>
        <p:spPr>
          <a:xfrm flipV="1">
            <a:off x="5273051" y="1839132"/>
            <a:ext cx="0" cy="5645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F3A46BA0-4B21-4A9A-9BCA-A1F9BDC2DA1B}"/>
              </a:ext>
            </a:extLst>
          </p:cNvPr>
          <p:cNvSpPr txBox="1"/>
          <p:nvPr/>
        </p:nvSpPr>
        <p:spPr>
          <a:xfrm>
            <a:off x="1077220" y="1334184"/>
            <a:ext cx="4572000" cy="1415772"/>
          </a:xfrm>
          <a:prstGeom prst="rect">
            <a:avLst/>
          </a:prstGeom>
          <a:noFill/>
        </p:spPr>
        <p:txBody>
          <a:bodyPr wrap="square">
            <a:spAutoFit/>
          </a:bodyPr>
          <a:lstStyle/>
          <a:p>
            <a:r>
              <a:rPr lang="en-US" sz="1600" b="1" dirty="0"/>
              <a:t>Git configuration </a:t>
            </a:r>
          </a:p>
          <a:p>
            <a:endParaRPr lang="en-US" dirty="0"/>
          </a:p>
          <a:p>
            <a:r>
              <a:rPr lang="en-US" dirty="0"/>
              <a:t>Configuration variables </a:t>
            </a:r>
          </a:p>
          <a:p>
            <a:pPr marL="285750" indent="-285750">
              <a:buFont typeface="Arial" panose="020B0604020202020204" pitchFamily="34" charset="0"/>
              <a:buChar char="•"/>
            </a:pPr>
            <a:r>
              <a:rPr lang="en-US" dirty="0"/>
              <a:t>System (O.S.): </a:t>
            </a:r>
            <a:r>
              <a:rPr lang="en-US" b="1" dirty="0">
                <a:latin typeface="Consolas" panose="020B0609020204030204" pitchFamily="49" charset="0"/>
              </a:rPr>
              <a:t>git config --system </a:t>
            </a:r>
          </a:p>
          <a:p>
            <a:pPr marL="285750" indent="-285750">
              <a:buFont typeface="Arial" panose="020B0604020202020204" pitchFamily="34" charset="0"/>
              <a:buChar char="•"/>
            </a:pPr>
            <a:r>
              <a:rPr lang="en-US" dirty="0"/>
              <a:t>Global (O.S. user): </a:t>
            </a:r>
            <a:r>
              <a:rPr lang="en-US" b="1" dirty="0">
                <a:latin typeface="Consolas" panose="020B0609020204030204" pitchFamily="49" charset="0"/>
              </a:rPr>
              <a:t>git config —global </a:t>
            </a:r>
          </a:p>
          <a:p>
            <a:pPr marL="285750" indent="-285750">
              <a:buFont typeface="Arial" panose="020B0604020202020204" pitchFamily="34" charset="0"/>
              <a:buChar char="•"/>
            </a:pPr>
            <a:r>
              <a:rPr lang="en-US" dirty="0"/>
              <a:t>Local (project): </a:t>
            </a:r>
            <a:r>
              <a:rPr lang="en-US" b="1" dirty="0">
                <a:latin typeface="Consolas" panose="020B0609020204030204" pitchFamily="49" charset="0"/>
              </a:rPr>
              <a:t>git config [--local]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919AB-240A-439E-8E8F-B75D0E81150C}"/>
              </a:ext>
            </a:extLst>
          </p:cNvPr>
          <p:cNvSpPr>
            <a:spLocks noGrp="1"/>
          </p:cNvSpPr>
          <p:nvPr>
            <p:ph type="title"/>
          </p:nvPr>
        </p:nvSpPr>
        <p:spPr/>
        <p:txBody>
          <a:bodyPr/>
          <a:lstStyle/>
          <a:p>
            <a:r>
              <a:rPr lang="en-US" dirty="0"/>
              <a:t>Extra Configuration</a:t>
            </a:r>
          </a:p>
        </p:txBody>
      </p:sp>
      <p:sp>
        <p:nvSpPr>
          <p:cNvPr id="3" name="Marcador de texto 2">
            <a:extLst>
              <a:ext uri="{FF2B5EF4-FFF2-40B4-BE49-F238E27FC236}">
                <a16:creationId xmlns:a16="http://schemas.microsoft.com/office/drawing/2014/main" id="{B66F235F-AE51-4403-8650-9BB2BF2E4C9B}"/>
              </a:ext>
            </a:extLst>
          </p:cNvPr>
          <p:cNvSpPr>
            <a:spLocks noGrp="1"/>
          </p:cNvSpPr>
          <p:nvPr>
            <p:ph type="body" idx="1"/>
          </p:nvPr>
        </p:nvSpPr>
        <p:spPr/>
        <p:txBody>
          <a:bodyPr/>
          <a:lstStyle/>
          <a:p>
            <a:r>
              <a:rPr lang="es-ES" dirty="0"/>
              <a:t>- Si no habéis instalado Git diciéndole que VSCode sea su editor por defecto, para configurarlo hay que lanzar este comando: </a:t>
            </a:r>
          </a:p>
          <a:p>
            <a:pPr lvl="1">
              <a:spcBef>
                <a:spcPts val="0"/>
              </a:spcBef>
            </a:pPr>
            <a:r>
              <a:rPr lang="es-ES" dirty="0"/>
              <a:t>Mac:   </a:t>
            </a:r>
            <a:br>
              <a:rPr lang="es-ES" dirty="0"/>
            </a:br>
            <a:r>
              <a:rPr lang="es-ES" b="1" dirty="0" err="1">
                <a:latin typeface="Consolas" panose="020B0609020204030204" pitchFamily="49" charset="0"/>
              </a:rPr>
              <a:t>git</a:t>
            </a:r>
            <a:r>
              <a:rPr lang="es-ES" b="1" dirty="0">
                <a:latin typeface="Consolas" panose="020B0609020204030204" pitchFamily="49" charset="0"/>
              </a:rPr>
              <a:t> </a:t>
            </a:r>
            <a:r>
              <a:rPr lang="es-ES" b="1" dirty="0" err="1">
                <a:latin typeface="Consolas" panose="020B0609020204030204" pitchFamily="49" charset="0"/>
              </a:rPr>
              <a:t>config</a:t>
            </a:r>
            <a:r>
              <a:rPr lang="es-ES" b="1" dirty="0">
                <a:latin typeface="Consolas" panose="020B0609020204030204" pitchFamily="49" charset="0"/>
              </a:rPr>
              <a:t> --global </a:t>
            </a:r>
            <a:r>
              <a:rPr lang="es-ES" b="1" dirty="0" err="1">
                <a:latin typeface="Consolas" panose="020B0609020204030204" pitchFamily="49" charset="0"/>
              </a:rPr>
              <a:t>core.editor</a:t>
            </a:r>
            <a:r>
              <a:rPr lang="es-ES" b="1" dirty="0">
                <a:latin typeface="Consolas" panose="020B0609020204030204" pitchFamily="49" charset="0"/>
              </a:rPr>
              <a:t> “</a:t>
            </a:r>
            <a:r>
              <a:rPr lang="es-ES" b="1" dirty="0" err="1">
                <a:latin typeface="Consolas" panose="020B0609020204030204" pitchFamily="49" charset="0"/>
              </a:rPr>
              <a:t>code</a:t>
            </a:r>
            <a:r>
              <a:rPr lang="es-ES" b="1" dirty="0">
                <a:latin typeface="Consolas" panose="020B0609020204030204" pitchFamily="49" charset="0"/>
              </a:rPr>
              <a:t> --</a:t>
            </a:r>
            <a:r>
              <a:rPr lang="es-ES" b="1" dirty="0" err="1">
                <a:latin typeface="Consolas" panose="020B0609020204030204" pitchFamily="49" charset="0"/>
              </a:rPr>
              <a:t>wait</a:t>
            </a:r>
            <a:r>
              <a:rPr lang="es-ES" b="1" dirty="0">
                <a:latin typeface="Consolas" panose="020B0609020204030204" pitchFamily="49" charset="0"/>
              </a:rPr>
              <a:t>” </a:t>
            </a:r>
            <a:r>
              <a:rPr lang="es-ES" dirty="0">
                <a:latin typeface="Consolas" panose="020B0609020204030204" pitchFamily="49" charset="0"/>
              </a:rPr>
              <a:t> </a:t>
            </a:r>
            <a:r>
              <a:rPr lang="es-ES" dirty="0"/>
              <a:t>· </a:t>
            </a:r>
          </a:p>
          <a:p>
            <a:pPr lvl="1">
              <a:spcBef>
                <a:spcPts val="0"/>
              </a:spcBef>
            </a:pPr>
            <a:r>
              <a:rPr lang="es-ES" dirty="0"/>
              <a:t>Windows:   </a:t>
            </a:r>
            <a:br>
              <a:rPr lang="es-ES" dirty="0"/>
            </a:br>
            <a:r>
              <a:rPr lang="es-ES" b="1" dirty="0" err="1">
                <a:latin typeface="Consolas" panose="020B0609020204030204" pitchFamily="49" charset="0"/>
              </a:rPr>
              <a:t>git</a:t>
            </a:r>
            <a:r>
              <a:rPr lang="es-ES" b="1" dirty="0">
                <a:latin typeface="Consolas" panose="020B0609020204030204" pitchFamily="49" charset="0"/>
              </a:rPr>
              <a:t> </a:t>
            </a:r>
            <a:r>
              <a:rPr lang="es-ES" b="1" dirty="0" err="1">
                <a:latin typeface="Consolas" panose="020B0609020204030204" pitchFamily="49" charset="0"/>
              </a:rPr>
              <a:t>config</a:t>
            </a:r>
            <a:r>
              <a:rPr lang="es-ES" b="1" dirty="0">
                <a:latin typeface="Consolas" panose="020B0609020204030204" pitchFamily="49" charset="0"/>
              </a:rPr>
              <a:t> --global </a:t>
            </a:r>
            <a:r>
              <a:rPr lang="es-ES" b="1" dirty="0" err="1">
                <a:latin typeface="Consolas" panose="020B0609020204030204" pitchFamily="49" charset="0"/>
              </a:rPr>
              <a:t>core.editor</a:t>
            </a:r>
            <a:r>
              <a:rPr lang="es-ES" b="1" dirty="0">
                <a:latin typeface="Consolas" panose="020B0609020204030204" pitchFamily="49" charset="0"/>
              </a:rPr>
              <a:t> "&lt;ruta del VSCode&gt;\Code.exe" --</a:t>
            </a:r>
            <a:r>
              <a:rPr lang="es-ES" b="1" dirty="0" err="1">
                <a:latin typeface="Consolas" panose="020B0609020204030204" pitchFamily="49" charset="0"/>
              </a:rPr>
              <a:t>wait</a:t>
            </a:r>
            <a:endParaRPr lang="es-ES" b="1" dirty="0">
              <a:latin typeface="Consolas" panose="020B0609020204030204" pitchFamily="49" charset="0"/>
            </a:endParaRPr>
          </a:p>
          <a:p>
            <a:endParaRPr lang="es-ES" sz="1400" b="1" dirty="0">
              <a:latin typeface="Consolas" panose="020B0609020204030204" pitchFamily="49" charset="0"/>
            </a:endParaRPr>
          </a:p>
          <a:p>
            <a:r>
              <a:rPr lang="es-ES" dirty="0"/>
              <a:t>Otras configuraciones de Git:</a:t>
            </a:r>
          </a:p>
          <a:p>
            <a:pPr lvl="1">
              <a:spcBef>
                <a:spcPts val="0"/>
              </a:spcBef>
            </a:pPr>
            <a:r>
              <a:rPr lang="es-ES" b="1" dirty="0" err="1">
                <a:latin typeface="Consolas" panose="020B0609020204030204" pitchFamily="49" charset="0"/>
              </a:rPr>
              <a:t>git</a:t>
            </a:r>
            <a:r>
              <a:rPr lang="es-ES" b="1" dirty="0">
                <a:latin typeface="Consolas" panose="020B0609020204030204" pitchFamily="49" charset="0"/>
              </a:rPr>
              <a:t> </a:t>
            </a:r>
            <a:r>
              <a:rPr lang="es-ES" b="1" dirty="0" err="1">
                <a:latin typeface="Consolas" panose="020B0609020204030204" pitchFamily="49" charset="0"/>
              </a:rPr>
              <a:t>config</a:t>
            </a:r>
            <a:r>
              <a:rPr lang="es-ES" b="1" dirty="0">
                <a:latin typeface="Consolas" panose="020B0609020204030204" pitchFamily="49" charset="0"/>
              </a:rPr>
              <a:t> --global </a:t>
            </a:r>
            <a:r>
              <a:rPr lang="es-ES" b="1" dirty="0" err="1">
                <a:latin typeface="Consolas" panose="020B0609020204030204" pitchFamily="49" charset="0"/>
              </a:rPr>
              <a:t>core.autocrlf</a:t>
            </a:r>
            <a:r>
              <a:rPr lang="es-ES" b="1" dirty="0">
                <a:latin typeface="Consolas" panose="020B0609020204030204" pitchFamily="49" charset="0"/>
              </a:rPr>
              <a:t> false  </a:t>
            </a:r>
            <a:r>
              <a:rPr lang="es-ES" dirty="0"/>
              <a:t>&lt;- controlado desde el .</a:t>
            </a:r>
            <a:r>
              <a:rPr lang="es-ES" dirty="0" err="1"/>
              <a:t>editorconfig</a:t>
            </a:r>
            <a:endParaRPr lang="es-ES" dirty="0"/>
          </a:p>
          <a:p>
            <a:pPr lvl="1">
              <a:spcBef>
                <a:spcPts val="0"/>
              </a:spcBef>
            </a:pPr>
            <a:r>
              <a:rPr lang="es-ES" b="1" dirty="0" err="1">
                <a:latin typeface="Consolas" panose="020B0609020204030204" pitchFamily="49" charset="0"/>
              </a:rPr>
              <a:t>git</a:t>
            </a:r>
            <a:r>
              <a:rPr lang="es-ES" b="1" dirty="0">
                <a:latin typeface="Consolas" panose="020B0609020204030204" pitchFamily="49" charset="0"/>
              </a:rPr>
              <a:t> </a:t>
            </a:r>
            <a:r>
              <a:rPr lang="es-ES" b="1" dirty="0" err="1">
                <a:latin typeface="Consolas" panose="020B0609020204030204" pitchFamily="49" charset="0"/>
              </a:rPr>
              <a:t>config</a:t>
            </a:r>
            <a:r>
              <a:rPr lang="es-ES" b="1" dirty="0">
                <a:latin typeface="Consolas" panose="020B0609020204030204" pitchFamily="49" charset="0"/>
              </a:rPr>
              <a:t> --global </a:t>
            </a:r>
            <a:r>
              <a:rPr lang="es-ES" b="1" dirty="0" err="1">
                <a:latin typeface="Consolas" panose="020B0609020204030204" pitchFamily="49" charset="0"/>
              </a:rPr>
              <a:t>core.ignorecase</a:t>
            </a:r>
            <a:r>
              <a:rPr lang="es-ES" b="1" dirty="0">
                <a:latin typeface="Consolas" panose="020B0609020204030204" pitchFamily="49" charset="0"/>
              </a:rPr>
              <a:t> true </a:t>
            </a:r>
            <a:r>
              <a:rPr lang="es-ES" dirty="0"/>
              <a:t>&lt;- si estáis en </a:t>
            </a:r>
            <a:r>
              <a:rPr lang="es-ES" dirty="0" err="1"/>
              <a:t>WindowsA</a:t>
            </a:r>
            <a:endParaRPr lang="es-ES" dirty="0"/>
          </a:p>
        </p:txBody>
      </p:sp>
    </p:spTree>
    <p:extLst>
      <p:ext uri="{BB962C8B-B14F-4D97-AF65-F5344CB8AC3E}">
        <p14:creationId xmlns:p14="http://schemas.microsoft.com/office/powerpoint/2010/main" val="49773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85A3F86-361E-4007-B1DB-6F7BC60A7615}"/>
              </a:ext>
            </a:extLst>
          </p:cNvPr>
          <p:cNvSpPr txBox="1"/>
          <p:nvPr/>
        </p:nvSpPr>
        <p:spPr>
          <a:xfrm>
            <a:off x="1133475" y="1186755"/>
            <a:ext cx="6705600" cy="1384995"/>
          </a:xfrm>
          <a:prstGeom prst="rect">
            <a:avLst/>
          </a:prstGeom>
          <a:noFill/>
        </p:spPr>
        <p:txBody>
          <a:bodyPr wrap="square">
            <a:spAutoFit/>
          </a:bodyPr>
          <a:lstStyle/>
          <a:p>
            <a:r>
              <a:rPr lang="en-US" dirty="0"/>
              <a:t>Version Control System </a:t>
            </a:r>
          </a:p>
          <a:p>
            <a:pPr marL="285750" indent="-285750">
              <a:buFont typeface="Arial" panose="020B0604020202020204" pitchFamily="34" charset="0"/>
              <a:buChar char="•"/>
            </a:pPr>
            <a:r>
              <a:rPr lang="en-US" dirty="0"/>
              <a:t>Software designed to record changes made to files over time </a:t>
            </a:r>
          </a:p>
          <a:p>
            <a:pPr marL="285750" indent="-285750">
              <a:buFont typeface="Arial" panose="020B0604020202020204" pitchFamily="34" charset="0"/>
              <a:buChar char="•"/>
            </a:pPr>
            <a:r>
              <a:rPr lang="en-US" dirty="0"/>
              <a:t>Ability to revert back to a previous file version or project version </a:t>
            </a:r>
          </a:p>
          <a:p>
            <a:pPr marL="285750" indent="-285750">
              <a:buFont typeface="Arial" panose="020B0604020202020204" pitchFamily="34" charset="0"/>
              <a:buChar char="•"/>
            </a:pPr>
            <a:r>
              <a:rPr lang="en-US" dirty="0"/>
              <a:t>Compare changes made to files from one version to another </a:t>
            </a:r>
          </a:p>
          <a:p>
            <a:pPr marL="285750" indent="-285750">
              <a:buFont typeface="Arial" panose="020B0604020202020204" pitchFamily="34" charset="0"/>
              <a:buChar char="•"/>
            </a:pPr>
            <a:r>
              <a:rPr lang="en-US" dirty="0"/>
              <a:t>Allows different team members manipulate the same files </a:t>
            </a:r>
          </a:p>
          <a:p>
            <a:pPr marL="285750" indent="-285750">
              <a:buFont typeface="Arial" panose="020B0604020202020204" pitchFamily="34" charset="0"/>
              <a:buChar char="•"/>
            </a:pPr>
            <a:r>
              <a:rPr lang="en-US" dirty="0"/>
              <a:t>Makes easy finding bugs </a:t>
            </a:r>
            <a:endParaRPr lang="es-ES" dirty="0"/>
          </a:p>
        </p:txBody>
      </p:sp>
      <p:sp>
        <p:nvSpPr>
          <p:cNvPr id="6" name="Título 5">
            <a:extLst>
              <a:ext uri="{FF2B5EF4-FFF2-40B4-BE49-F238E27FC236}">
                <a16:creationId xmlns:a16="http://schemas.microsoft.com/office/drawing/2014/main" id="{B8464902-3ABD-48B6-A775-4E8A4601E59D}"/>
              </a:ext>
            </a:extLst>
          </p:cNvPr>
          <p:cNvSpPr>
            <a:spLocks noGrp="1"/>
          </p:cNvSpPr>
          <p:nvPr>
            <p:ph type="title"/>
          </p:nvPr>
        </p:nvSpPr>
        <p:spPr/>
        <p:txBody>
          <a:bodyPr/>
          <a:lstStyle/>
          <a:p>
            <a:r>
              <a:rPr lang="es-ES" dirty="0" err="1"/>
              <a:t>What</a:t>
            </a:r>
            <a:r>
              <a:rPr lang="es-ES" dirty="0"/>
              <a:t> </a:t>
            </a:r>
            <a:r>
              <a:rPr lang="es-ES" dirty="0" err="1"/>
              <a:t>is</a:t>
            </a:r>
            <a:r>
              <a:rPr lang="es-ES" dirty="0"/>
              <a:t> Git?</a:t>
            </a:r>
          </a:p>
        </p:txBody>
      </p:sp>
      <p:pic>
        <p:nvPicPr>
          <p:cNvPr id="7" name="Google Shape;51;p14">
            <a:extLst>
              <a:ext uri="{FF2B5EF4-FFF2-40B4-BE49-F238E27FC236}">
                <a16:creationId xmlns:a16="http://schemas.microsoft.com/office/drawing/2014/main" id="{6084CD87-5413-4FE2-88C7-72A816E54748}"/>
              </a:ext>
            </a:extLst>
          </p:cNvPr>
          <p:cNvPicPr preferRelativeResize="0"/>
          <p:nvPr/>
        </p:nvPicPr>
        <p:blipFill rotWithShape="1">
          <a:blip r:embed="rId3">
            <a:alphaModFix/>
          </a:blip>
          <a:srcRect l="3421" t="55774" r="3930" b="3478"/>
          <a:stretch/>
        </p:blipFill>
        <p:spPr>
          <a:xfrm>
            <a:off x="1133475" y="2762250"/>
            <a:ext cx="6705600" cy="1704975"/>
          </a:xfrm>
          <a:prstGeom prst="rect">
            <a:avLst/>
          </a:prstGeom>
          <a:noFill/>
          <a:ln>
            <a:noFill/>
          </a:ln>
        </p:spPr>
      </p:pic>
    </p:spTree>
    <p:extLst>
      <p:ext uri="{BB962C8B-B14F-4D97-AF65-F5344CB8AC3E}">
        <p14:creationId xmlns:p14="http://schemas.microsoft.com/office/powerpoint/2010/main" val="3583761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lnSpc>
                <a:spcPct val="200000"/>
              </a:lnSpc>
              <a:spcBef>
                <a:spcPts val="0"/>
              </a:spcBef>
              <a:spcAft>
                <a:spcPts val="0"/>
              </a:spcAft>
              <a:buSzPts val="1800"/>
              <a:buChar char="●"/>
            </a:pPr>
            <a:r>
              <a:rPr lang="en" dirty="0"/>
              <a:t>Install Git</a:t>
            </a:r>
            <a:endParaRPr dirty="0"/>
          </a:p>
          <a:p>
            <a:pPr marL="457200" lvl="0" indent="-342900" algn="l" rtl="0">
              <a:lnSpc>
                <a:spcPct val="200000"/>
              </a:lnSpc>
              <a:spcBef>
                <a:spcPts val="0"/>
              </a:spcBef>
              <a:spcAft>
                <a:spcPts val="0"/>
              </a:spcAft>
              <a:buSzPts val="1800"/>
              <a:buChar char="●"/>
            </a:pPr>
            <a:r>
              <a:rPr lang="en" dirty="0"/>
              <a:t>Configure Git</a:t>
            </a:r>
            <a:endParaRPr dirty="0"/>
          </a:p>
          <a:p>
            <a:pPr marL="457200" lvl="0" indent="-342900" algn="l" rtl="0">
              <a:lnSpc>
                <a:spcPct val="200000"/>
              </a:lnSpc>
              <a:spcBef>
                <a:spcPts val="0"/>
              </a:spcBef>
              <a:spcAft>
                <a:spcPts val="0"/>
              </a:spcAft>
              <a:buSzPts val="1800"/>
              <a:buChar char="●"/>
            </a:pPr>
            <a:r>
              <a:rPr lang="en" dirty="0"/>
              <a:t>Initialize a new Git project</a:t>
            </a:r>
            <a:endParaRPr dirty="0"/>
          </a:p>
          <a:p>
            <a:pPr marL="457200" lvl="0" indent="-342900" algn="l" rtl="0">
              <a:lnSpc>
                <a:spcPct val="200000"/>
              </a:lnSpc>
              <a:spcBef>
                <a:spcPts val="0"/>
              </a:spcBef>
              <a:spcAft>
                <a:spcPts val="0"/>
              </a:spcAft>
              <a:buSzPts val="1800"/>
              <a:buChar char="●"/>
            </a:pPr>
            <a:r>
              <a:rPr lang="es-ES" dirty="0"/>
              <a:t>Use </a:t>
            </a:r>
            <a:r>
              <a:rPr lang="es-ES" dirty="0" err="1"/>
              <a:t>git</a:t>
            </a:r>
            <a:endParaRPr dirty="0"/>
          </a:p>
        </p:txBody>
      </p:sp>
      <p:pic>
        <p:nvPicPr>
          <p:cNvPr id="6146" name="Picture 2" descr="Full Stack and Front End Developer Bootcamps - ISDI Coders">
            <a:extLst>
              <a:ext uri="{FF2B5EF4-FFF2-40B4-BE49-F238E27FC236}">
                <a16:creationId xmlns:a16="http://schemas.microsoft.com/office/drawing/2014/main" id="{83D31F31-1DEF-4624-9355-973747EFE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446"/>
          <a:stretch/>
        </p:blipFill>
        <p:spPr bwMode="auto">
          <a:xfrm>
            <a:off x="453226" y="1743075"/>
            <a:ext cx="3751275"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4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Initialize a New Git Repository</a:t>
            </a:r>
            <a:endParaRPr/>
          </a:p>
        </p:txBody>
      </p:sp>
      <p:sp>
        <p:nvSpPr>
          <p:cNvPr id="124" name="Google Shape;124;p26"/>
          <p:cNvSpPr txBox="1">
            <a:spLocks noGrp="1"/>
          </p:cNvSpPr>
          <p:nvPr>
            <p:ph type="body" idx="1"/>
          </p:nvPr>
        </p:nvSpPr>
        <p:spPr>
          <a:xfrm>
            <a:off x="827747" y="1300138"/>
            <a:ext cx="7745884" cy="183236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latin typeface="Consolas"/>
                <a:ea typeface="Consolas"/>
                <a:cs typeface="Consolas"/>
                <a:sym typeface="Consolas"/>
              </a:rPr>
              <a:t>git init	</a:t>
            </a:r>
            <a:r>
              <a:rPr lang="en" sz="1200" dirty="0">
                <a:latin typeface="Consolas"/>
                <a:ea typeface="Consolas"/>
                <a:cs typeface="Consolas"/>
                <a:sym typeface="Consolas"/>
              </a:rPr>
              <a:t>// Create an empty Git repository or reinitialize an existing one</a:t>
            </a:r>
            <a:endParaRPr sz="1200"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cd .git		</a:t>
            </a:r>
            <a:r>
              <a:rPr lang="en" sz="1200" dirty="0">
                <a:latin typeface="Consolas"/>
                <a:ea typeface="Consolas"/>
                <a:cs typeface="Consolas"/>
                <a:sym typeface="Consolas"/>
              </a:rPr>
              <a:t>// Enter Git configuration folder</a:t>
            </a:r>
            <a:endParaRPr sz="1200"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ls		</a:t>
            </a:r>
            <a:r>
              <a:rPr lang="en" sz="1200" dirty="0">
                <a:latin typeface="Consolas"/>
                <a:ea typeface="Consolas"/>
                <a:cs typeface="Consolas"/>
                <a:sym typeface="Consolas"/>
              </a:rPr>
              <a:t>// List all the files in the current folder</a:t>
            </a:r>
            <a:endParaRPr sz="1200" dirty="0">
              <a:latin typeface="Consolas"/>
              <a:ea typeface="Consolas"/>
              <a:cs typeface="Consolas"/>
              <a:sym typeface="Consolas"/>
            </a:endParaRPr>
          </a:p>
          <a:p>
            <a:pPr marL="0" lvl="0" indent="0" algn="l" rtl="0">
              <a:spcBef>
                <a:spcPts val="600"/>
              </a:spcBef>
              <a:spcAft>
                <a:spcPts val="1600"/>
              </a:spcAft>
              <a:buClr>
                <a:schemeClr val="dk1"/>
              </a:buClr>
              <a:buSzPts val="1100"/>
              <a:buFont typeface="Arial"/>
              <a:buNone/>
            </a:pPr>
            <a:r>
              <a:rPr lang="en" dirty="0">
                <a:latin typeface="Consolas"/>
                <a:ea typeface="Consolas"/>
                <a:cs typeface="Consolas"/>
                <a:sym typeface="Consolas"/>
              </a:rPr>
              <a:t>cd .. 		</a:t>
            </a:r>
            <a:r>
              <a:rPr lang="en" sz="1200" dirty="0">
                <a:latin typeface="Consolas"/>
                <a:ea typeface="Consolas"/>
                <a:cs typeface="Consolas"/>
                <a:sym typeface="Consolas"/>
              </a:rPr>
              <a:t>// Move to the parent folder</a:t>
            </a:r>
            <a:endParaRPr sz="1200" dirty="0">
              <a:latin typeface="Consolas"/>
              <a:ea typeface="Consolas"/>
              <a:cs typeface="Consolas"/>
              <a:sym typeface="Consolas"/>
            </a:endParaRPr>
          </a:p>
        </p:txBody>
      </p:sp>
      <p:sp>
        <p:nvSpPr>
          <p:cNvPr id="2" name="CuadroTexto 1">
            <a:extLst>
              <a:ext uri="{FF2B5EF4-FFF2-40B4-BE49-F238E27FC236}">
                <a16:creationId xmlns:a16="http://schemas.microsoft.com/office/drawing/2014/main" id="{3438F084-CC03-49CA-A33D-044B9913066C}"/>
              </a:ext>
            </a:extLst>
          </p:cNvPr>
          <p:cNvSpPr txBox="1"/>
          <p:nvPr/>
        </p:nvSpPr>
        <p:spPr>
          <a:xfrm>
            <a:off x="1140356" y="4273238"/>
            <a:ext cx="2624436" cy="307777"/>
          </a:xfrm>
          <a:prstGeom prst="rect">
            <a:avLst/>
          </a:prstGeom>
          <a:noFill/>
        </p:spPr>
        <p:txBody>
          <a:bodyPr wrap="none" rtlCol="0">
            <a:spAutoFit/>
          </a:bodyPr>
          <a:lstStyle/>
          <a:p>
            <a:r>
              <a:rPr lang="es-ES" dirty="0"/>
              <a:t>Files: .</a:t>
            </a:r>
            <a:r>
              <a:rPr lang="es-ES" dirty="0" err="1"/>
              <a:t>gitignore</a:t>
            </a:r>
            <a:r>
              <a:rPr lang="es-ES" dirty="0"/>
              <a:t> - README.md</a:t>
            </a:r>
          </a:p>
        </p:txBody>
      </p:sp>
      <p:pic>
        <p:nvPicPr>
          <p:cNvPr id="5" name="Imagen 4">
            <a:extLst>
              <a:ext uri="{FF2B5EF4-FFF2-40B4-BE49-F238E27FC236}">
                <a16:creationId xmlns:a16="http://schemas.microsoft.com/office/drawing/2014/main" id="{E5438508-C9C4-4940-8346-8A2DD44C52BF}"/>
              </a:ext>
            </a:extLst>
          </p:cNvPr>
          <p:cNvPicPr>
            <a:picLocks noChangeAspect="1"/>
          </p:cNvPicPr>
          <p:nvPr/>
        </p:nvPicPr>
        <p:blipFill rotWithShape="1">
          <a:blip r:embed="rId3"/>
          <a:srcRect t="58227" b="5951"/>
          <a:stretch/>
        </p:blipFill>
        <p:spPr>
          <a:xfrm>
            <a:off x="1140356" y="3132500"/>
            <a:ext cx="7175897" cy="11407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2D17F-D614-4698-B1CF-5866C65C313A}"/>
              </a:ext>
            </a:extLst>
          </p:cNvPr>
          <p:cNvSpPr>
            <a:spLocks noGrp="1"/>
          </p:cNvSpPr>
          <p:nvPr>
            <p:ph type="title"/>
          </p:nvPr>
        </p:nvSpPr>
        <p:spPr/>
        <p:txBody>
          <a:bodyPr/>
          <a:lstStyle/>
          <a:p>
            <a:r>
              <a:rPr lang="es-ES" dirty="0"/>
              <a:t>.</a:t>
            </a:r>
            <a:r>
              <a:rPr lang="es-ES" dirty="0" err="1"/>
              <a:t>gitignore</a:t>
            </a:r>
            <a:endParaRPr lang="es-ES" dirty="0"/>
          </a:p>
        </p:txBody>
      </p:sp>
      <p:pic>
        <p:nvPicPr>
          <p:cNvPr id="4" name="Imagen 3">
            <a:extLst>
              <a:ext uri="{FF2B5EF4-FFF2-40B4-BE49-F238E27FC236}">
                <a16:creationId xmlns:a16="http://schemas.microsoft.com/office/drawing/2014/main" id="{0CAAD5DD-E156-4362-9A98-C38ABF5DC17F}"/>
              </a:ext>
            </a:extLst>
          </p:cNvPr>
          <p:cNvPicPr>
            <a:picLocks noChangeAspect="1"/>
          </p:cNvPicPr>
          <p:nvPr/>
        </p:nvPicPr>
        <p:blipFill>
          <a:blip r:embed="rId2"/>
          <a:stretch>
            <a:fillRect/>
          </a:stretch>
        </p:blipFill>
        <p:spPr>
          <a:xfrm>
            <a:off x="606581" y="1122639"/>
            <a:ext cx="4771177" cy="2041597"/>
          </a:xfrm>
          <a:prstGeom prst="rect">
            <a:avLst/>
          </a:prstGeom>
        </p:spPr>
      </p:pic>
      <p:sp>
        <p:nvSpPr>
          <p:cNvPr id="6" name="CuadroTexto 5">
            <a:extLst>
              <a:ext uri="{FF2B5EF4-FFF2-40B4-BE49-F238E27FC236}">
                <a16:creationId xmlns:a16="http://schemas.microsoft.com/office/drawing/2014/main" id="{18EA0C1D-EDAC-4F6C-AE79-253CD7EE57CD}"/>
              </a:ext>
            </a:extLst>
          </p:cNvPr>
          <p:cNvSpPr txBox="1"/>
          <p:nvPr/>
        </p:nvSpPr>
        <p:spPr>
          <a:xfrm>
            <a:off x="882711" y="4053877"/>
            <a:ext cx="5282697" cy="523220"/>
          </a:xfrm>
          <a:prstGeom prst="rect">
            <a:avLst/>
          </a:prstGeom>
          <a:noFill/>
        </p:spPr>
        <p:txBody>
          <a:bodyPr wrap="square">
            <a:spAutoFit/>
          </a:bodyPr>
          <a:lstStyle/>
          <a:p>
            <a:r>
              <a:rPr lang="es-ES" dirty="0">
                <a:hlinkClick r:id="rId3"/>
              </a:rPr>
              <a:t>https://git-scm.com/docs/gitignore</a:t>
            </a:r>
            <a:endParaRPr lang="es-ES" dirty="0"/>
          </a:p>
          <a:p>
            <a:r>
              <a:rPr lang="es-ES" dirty="0">
                <a:hlinkClick r:id="rId4"/>
              </a:rPr>
              <a:t>https://www.atlassian.com/git/tutorials/saving-changes/gitignore</a:t>
            </a:r>
            <a:r>
              <a:rPr lang="es-ES" dirty="0"/>
              <a:t> </a:t>
            </a:r>
          </a:p>
        </p:txBody>
      </p:sp>
      <p:pic>
        <p:nvPicPr>
          <p:cNvPr id="8" name="Imagen 7">
            <a:extLst>
              <a:ext uri="{FF2B5EF4-FFF2-40B4-BE49-F238E27FC236}">
                <a16:creationId xmlns:a16="http://schemas.microsoft.com/office/drawing/2014/main" id="{A75E6108-95F3-4F72-A1BE-3DD445C32517}"/>
              </a:ext>
            </a:extLst>
          </p:cNvPr>
          <p:cNvPicPr>
            <a:picLocks noChangeAspect="1"/>
          </p:cNvPicPr>
          <p:nvPr/>
        </p:nvPicPr>
        <p:blipFill>
          <a:blip r:embed="rId5"/>
          <a:stretch>
            <a:fillRect/>
          </a:stretch>
        </p:blipFill>
        <p:spPr>
          <a:xfrm>
            <a:off x="4178173" y="1570276"/>
            <a:ext cx="4574679" cy="2483601"/>
          </a:xfrm>
          <a:prstGeom prst="rect">
            <a:avLst/>
          </a:prstGeom>
        </p:spPr>
      </p:pic>
    </p:spTree>
    <p:extLst>
      <p:ext uri="{BB962C8B-B14F-4D97-AF65-F5344CB8AC3E}">
        <p14:creationId xmlns:p14="http://schemas.microsoft.com/office/powerpoint/2010/main" val="307186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Tracked By Git</a:t>
            </a:r>
            <a:endParaRPr/>
          </a:p>
        </p:txBody>
      </p:sp>
      <p:sp>
        <p:nvSpPr>
          <p:cNvPr id="181" name="Google Shape;181;p36"/>
          <p:cNvSpPr txBox="1">
            <a:spLocks noGrp="1"/>
          </p:cNvSpPr>
          <p:nvPr>
            <p:ph type="body" idx="1"/>
          </p:nvPr>
        </p:nvSpPr>
        <p:spPr>
          <a:xfrm>
            <a:off x="746266" y="1378812"/>
            <a:ext cx="7827365" cy="2543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dirty="0"/>
              <a:t>Committed 	</a:t>
            </a:r>
            <a:r>
              <a:rPr lang="en" sz="1400" dirty="0"/>
              <a:t>Unmodified changes from the last commit</a:t>
            </a:r>
            <a:r>
              <a:rPr lang="en" dirty="0"/>
              <a:t> snapshot</a:t>
            </a:r>
            <a:endParaRPr dirty="0"/>
          </a:p>
          <a:p>
            <a:pPr marL="0" lvl="0" indent="0" algn="l" rtl="0">
              <a:spcBef>
                <a:spcPts val="1600"/>
              </a:spcBef>
              <a:spcAft>
                <a:spcPts val="0"/>
              </a:spcAft>
              <a:buNone/>
            </a:pPr>
            <a:r>
              <a:rPr lang="en" dirty="0"/>
              <a:t>Modified	</a:t>
            </a:r>
            <a:r>
              <a:rPr lang="en" sz="1400" dirty="0"/>
              <a:t>Changes made to files since last commit snapshot</a:t>
            </a:r>
            <a:endParaRPr sz="1400" dirty="0"/>
          </a:p>
          <a:p>
            <a:pPr marL="0" lvl="0" indent="0" algn="l" rtl="0">
              <a:spcBef>
                <a:spcPts val="1600"/>
              </a:spcBef>
              <a:spcAft>
                <a:spcPts val="0"/>
              </a:spcAft>
              <a:buNone/>
            </a:pPr>
            <a:r>
              <a:rPr lang="en" dirty="0"/>
              <a:t>Staged		</a:t>
            </a:r>
            <a:r>
              <a:rPr lang="en" sz="1400" dirty="0"/>
              <a:t>Changes marked to be added into the next commit snapshot</a:t>
            </a:r>
            <a:endParaRPr sz="1400" dirty="0"/>
          </a:p>
          <a:p>
            <a:pPr marL="0" lvl="0" indent="0" algn="l" rtl="0">
              <a:spcBef>
                <a:spcPts val="1600"/>
              </a:spcBef>
              <a:spcAft>
                <a:spcPts val="1600"/>
              </a:spcAft>
              <a:buNone/>
            </a:pPr>
            <a:endParaRPr dirty="0"/>
          </a:p>
        </p:txBody>
      </p:sp>
      <p:cxnSp>
        <p:nvCxnSpPr>
          <p:cNvPr id="182" name="Google Shape;182;p36"/>
          <p:cNvCxnSpPr/>
          <p:nvPr/>
        </p:nvCxnSpPr>
        <p:spPr>
          <a:xfrm>
            <a:off x="2384966" y="1948962"/>
            <a:ext cx="0" cy="379500"/>
          </a:xfrm>
          <a:prstGeom prst="straightConnector1">
            <a:avLst/>
          </a:prstGeom>
          <a:noFill/>
          <a:ln w="38100" cap="flat" cmpd="sng">
            <a:solidFill>
              <a:srgbClr val="E69138"/>
            </a:solidFill>
            <a:prstDash val="solid"/>
            <a:round/>
            <a:headEnd type="none" w="med" len="med"/>
            <a:tailEnd type="none" w="med" len="med"/>
          </a:ln>
        </p:spPr>
      </p:cxnSp>
      <p:cxnSp>
        <p:nvCxnSpPr>
          <p:cNvPr id="183" name="Google Shape;183;p36"/>
          <p:cNvCxnSpPr/>
          <p:nvPr/>
        </p:nvCxnSpPr>
        <p:spPr>
          <a:xfrm>
            <a:off x="2384966" y="2455704"/>
            <a:ext cx="0" cy="379500"/>
          </a:xfrm>
          <a:prstGeom prst="straightConnector1">
            <a:avLst/>
          </a:prstGeom>
          <a:noFill/>
          <a:ln w="38100" cap="flat" cmpd="sng">
            <a:solidFill>
              <a:srgbClr val="E69138"/>
            </a:solidFill>
            <a:prstDash val="solid"/>
            <a:round/>
            <a:headEnd type="none" w="med" len="med"/>
            <a:tailEnd type="none" w="med" len="med"/>
          </a:ln>
        </p:spPr>
      </p:cxnSp>
      <p:cxnSp>
        <p:nvCxnSpPr>
          <p:cNvPr id="184" name="Google Shape;184;p36"/>
          <p:cNvCxnSpPr/>
          <p:nvPr/>
        </p:nvCxnSpPr>
        <p:spPr>
          <a:xfrm>
            <a:off x="2384966" y="2962445"/>
            <a:ext cx="0" cy="379500"/>
          </a:xfrm>
          <a:prstGeom prst="straightConnector1">
            <a:avLst/>
          </a:prstGeom>
          <a:noFill/>
          <a:ln w="38100" cap="flat" cmpd="sng">
            <a:solidFill>
              <a:srgbClr val="E69138"/>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git add / commit: Track a New File</a:t>
            </a:r>
            <a:endParaRPr sz="2400" dirty="0"/>
          </a:p>
        </p:txBody>
      </p:sp>
      <p:sp>
        <p:nvSpPr>
          <p:cNvPr id="190" name="Google Shape;190;p37"/>
          <p:cNvSpPr txBox="1">
            <a:spLocks noGrp="1"/>
          </p:cNvSpPr>
          <p:nvPr>
            <p:ph type="body" idx="1"/>
          </p:nvPr>
        </p:nvSpPr>
        <p:spPr>
          <a:xfrm>
            <a:off x="3812609" y="1364014"/>
            <a:ext cx="4931341" cy="302763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latin typeface="Consolas"/>
                <a:ea typeface="Consolas"/>
                <a:cs typeface="Consolas"/>
                <a:sym typeface="Consolas"/>
              </a:rPr>
              <a:t>touch lessons.txt</a:t>
            </a:r>
            <a:endParaRPr sz="1200"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status</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add lessons.txt</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status</a:t>
            </a:r>
          </a:p>
          <a:p>
            <a:pPr marL="0" lvl="0" indent="0" algn="l" rtl="0">
              <a:spcBef>
                <a:spcPts val="1600"/>
              </a:spcBef>
              <a:spcAft>
                <a:spcPts val="0"/>
              </a:spcAft>
              <a:buNone/>
            </a:pPr>
            <a:r>
              <a:rPr lang="en" dirty="0">
                <a:latin typeface="Consolas"/>
                <a:ea typeface="Consolas"/>
                <a:cs typeface="Consolas"/>
                <a:sym typeface="Consolas"/>
              </a:rPr>
              <a:t>git commit´- m “Add Lessons File”</a:t>
            </a:r>
            <a:endParaRPr dirty="0">
              <a:latin typeface="Consolas"/>
              <a:ea typeface="Consolas"/>
              <a:cs typeface="Consolas"/>
              <a:sym typeface="Consolas"/>
            </a:endParaRPr>
          </a:p>
        </p:txBody>
      </p:sp>
      <p:sp>
        <p:nvSpPr>
          <p:cNvPr id="2" name="CuadroTexto 1">
            <a:extLst>
              <a:ext uri="{FF2B5EF4-FFF2-40B4-BE49-F238E27FC236}">
                <a16:creationId xmlns:a16="http://schemas.microsoft.com/office/drawing/2014/main" id="{E33CD963-9C11-4473-A258-97363A47DF30}"/>
              </a:ext>
            </a:extLst>
          </p:cNvPr>
          <p:cNvSpPr txBox="1"/>
          <p:nvPr/>
        </p:nvSpPr>
        <p:spPr>
          <a:xfrm>
            <a:off x="952500" y="1724025"/>
            <a:ext cx="1090363" cy="738664"/>
          </a:xfrm>
          <a:prstGeom prst="rect">
            <a:avLst/>
          </a:prstGeom>
          <a:noFill/>
        </p:spPr>
        <p:txBody>
          <a:bodyPr wrap="none" rtlCol="0">
            <a:spAutoFit/>
          </a:bodyPr>
          <a:lstStyle/>
          <a:p>
            <a:r>
              <a:rPr lang="en-US" b="1">
                <a:solidFill>
                  <a:srgbClr val="C00000"/>
                </a:solidFill>
              </a:rPr>
              <a:t>git add</a:t>
            </a:r>
          </a:p>
          <a:p>
            <a:r>
              <a:rPr lang="en-US" b="1">
                <a:solidFill>
                  <a:srgbClr val="C00000"/>
                </a:solidFill>
              </a:rPr>
              <a:t>git commit</a:t>
            </a:r>
          </a:p>
          <a:p>
            <a:r>
              <a:rPr lang="en-US" b="1">
                <a:solidFill>
                  <a:srgbClr val="C00000"/>
                </a:solidFill>
              </a:rPr>
              <a:t>git status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Commit Messages</a:t>
            </a:r>
            <a:endParaRPr sz="2400"/>
          </a:p>
        </p:txBody>
      </p:sp>
      <p:sp>
        <p:nvSpPr>
          <p:cNvPr id="208" name="Google Shape;208;p40"/>
          <p:cNvSpPr txBox="1">
            <a:spLocks noGrp="1"/>
          </p:cNvSpPr>
          <p:nvPr>
            <p:ph type="body" idx="1"/>
          </p:nvPr>
        </p:nvSpPr>
        <p:spPr>
          <a:xfrm>
            <a:off x="3485584" y="4135046"/>
            <a:ext cx="5346716" cy="48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onsolas"/>
                <a:ea typeface="Consolas"/>
                <a:cs typeface="Consolas"/>
                <a:sym typeface="Consolas"/>
                <a:hlinkClick r:id="rId3"/>
              </a:rPr>
              <a:t>https://chris.beams.io/posts/git-commit/</a:t>
            </a:r>
            <a:endParaRPr dirty="0">
              <a:latin typeface="Consolas"/>
              <a:ea typeface="Consolas"/>
              <a:cs typeface="Consolas"/>
              <a:sym typeface="Consolas"/>
            </a:endParaRPr>
          </a:p>
          <a:p>
            <a:pPr marL="0" lvl="0" indent="0" algn="ctr" rtl="0">
              <a:spcBef>
                <a:spcPts val="1600"/>
              </a:spcBef>
              <a:spcAft>
                <a:spcPts val="1600"/>
              </a:spcAft>
              <a:buNone/>
            </a:pPr>
            <a:endParaRPr sz="1200" dirty="0">
              <a:latin typeface="Consolas"/>
              <a:ea typeface="Consolas"/>
              <a:cs typeface="Consolas"/>
              <a:sym typeface="Consolas"/>
            </a:endParaRPr>
          </a:p>
        </p:txBody>
      </p:sp>
      <p:pic>
        <p:nvPicPr>
          <p:cNvPr id="209" name="Google Shape;209;p40"/>
          <p:cNvPicPr preferRelativeResize="0"/>
          <p:nvPr/>
        </p:nvPicPr>
        <p:blipFill>
          <a:blip r:embed="rId4">
            <a:alphaModFix/>
          </a:blip>
          <a:stretch>
            <a:fillRect/>
          </a:stretch>
        </p:blipFill>
        <p:spPr>
          <a:xfrm>
            <a:off x="4762123" y="1383269"/>
            <a:ext cx="3702508" cy="2545935"/>
          </a:xfrm>
          <a:prstGeom prst="rect">
            <a:avLst/>
          </a:prstGeom>
          <a:noFill/>
          <a:ln>
            <a:noFill/>
          </a:ln>
        </p:spPr>
      </p:pic>
      <p:sp>
        <p:nvSpPr>
          <p:cNvPr id="6" name="CuadroTexto 5">
            <a:extLst>
              <a:ext uri="{FF2B5EF4-FFF2-40B4-BE49-F238E27FC236}">
                <a16:creationId xmlns:a16="http://schemas.microsoft.com/office/drawing/2014/main" id="{1E3E6B44-5737-4616-AFA6-52DE4600D49D}"/>
              </a:ext>
            </a:extLst>
          </p:cNvPr>
          <p:cNvSpPr txBox="1"/>
          <p:nvPr/>
        </p:nvSpPr>
        <p:spPr>
          <a:xfrm>
            <a:off x="588934" y="1383269"/>
            <a:ext cx="3506674" cy="2462213"/>
          </a:xfrm>
          <a:prstGeom prst="rect">
            <a:avLst/>
          </a:prstGeom>
          <a:noFill/>
        </p:spPr>
        <p:txBody>
          <a:bodyPr wrap="square">
            <a:spAutoFit/>
          </a:bodyPr>
          <a:lstStyle/>
          <a:p>
            <a:r>
              <a:rPr lang="en-US" dirty="0"/>
              <a:t>Important things to remember: </a:t>
            </a:r>
          </a:p>
          <a:p>
            <a:endParaRPr lang="en-US" dirty="0"/>
          </a:p>
          <a:p>
            <a:pPr marL="285750" indent="-285750">
              <a:buFont typeface="Arial" panose="020B0604020202020204" pitchFamily="34" charset="0"/>
              <a:buChar char="•"/>
            </a:pPr>
            <a:r>
              <a:rPr lang="en-US" dirty="0"/>
              <a:t>The message should describe the changes in a commit </a:t>
            </a:r>
          </a:p>
          <a:p>
            <a:pPr marL="285750" indent="-285750">
              <a:buFont typeface="Arial" panose="020B0604020202020204" pitchFamily="34" charset="0"/>
              <a:buChar char="•"/>
            </a:pPr>
            <a:r>
              <a:rPr lang="en-US" dirty="0"/>
              <a:t>Avoid generic messages like "Changes", "New file", "Fixes", "CSS", "Merge"... </a:t>
            </a:r>
          </a:p>
          <a:p>
            <a:pPr marL="285750" indent="-285750">
              <a:buFont typeface="Arial" panose="020B0604020202020204" pitchFamily="34" charset="0"/>
              <a:buChar char="•"/>
            </a:pPr>
            <a:r>
              <a:rPr lang="en-US" dirty="0"/>
              <a:t>Don't write too long messages (50 chars) </a:t>
            </a:r>
          </a:p>
          <a:p>
            <a:pPr marL="285750" indent="-285750">
              <a:buFont typeface="Arial" panose="020B0604020202020204" pitchFamily="34" charset="0"/>
              <a:buChar char="•"/>
            </a:pPr>
            <a:r>
              <a:rPr lang="en-US" dirty="0"/>
              <a:t>Isolate single features or fixes in each commit (what not to do) </a:t>
            </a:r>
            <a:endParaRPr lang="es-E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EECAA6-0531-493C-A065-3A7B18115525}"/>
              </a:ext>
            </a:extLst>
          </p:cNvPr>
          <p:cNvSpPr>
            <a:spLocks noGrp="1"/>
          </p:cNvSpPr>
          <p:nvPr>
            <p:ph type="title"/>
          </p:nvPr>
        </p:nvSpPr>
        <p:spPr/>
        <p:txBody>
          <a:bodyPr/>
          <a:lstStyle/>
          <a:p>
            <a:r>
              <a:rPr lang="en-US" dirty="0"/>
              <a:t>Rules of a great Git commit message</a:t>
            </a:r>
            <a:endParaRPr lang="es-ES" dirty="0"/>
          </a:p>
        </p:txBody>
      </p:sp>
      <p:sp>
        <p:nvSpPr>
          <p:cNvPr id="3" name="Marcador de texto 2">
            <a:extLst>
              <a:ext uri="{FF2B5EF4-FFF2-40B4-BE49-F238E27FC236}">
                <a16:creationId xmlns:a16="http://schemas.microsoft.com/office/drawing/2014/main" id="{C357A70D-269A-462F-A496-008F8BB5C832}"/>
              </a:ext>
            </a:extLst>
          </p:cNvPr>
          <p:cNvSpPr>
            <a:spLocks noGrp="1"/>
          </p:cNvSpPr>
          <p:nvPr>
            <p:ph type="body" idx="1"/>
          </p:nvPr>
        </p:nvSpPr>
        <p:spPr>
          <a:xfrm>
            <a:off x="782347" y="1616398"/>
            <a:ext cx="7023671" cy="2653043"/>
          </a:xfrm>
        </p:spPr>
        <p:txBody>
          <a:bodyPr/>
          <a:lstStyle/>
          <a:p>
            <a:r>
              <a:rPr lang="en-US" dirty="0"/>
              <a:t>Separate subject from body with a blank line</a:t>
            </a:r>
          </a:p>
          <a:p>
            <a:r>
              <a:rPr lang="en-US" dirty="0"/>
              <a:t>Limit the subject line to 50 characters</a:t>
            </a:r>
          </a:p>
          <a:p>
            <a:r>
              <a:rPr lang="en-US" dirty="0"/>
              <a:t>Capitalize the subject line</a:t>
            </a:r>
          </a:p>
          <a:p>
            <a:r>
              <a:rPr lang="en-US" dirty="0"/>
              <a:t>Do not end the subject line with a period</a:t>
            </a:r>
          </a:p>
          <a:p>
            <a:r>
              <a:rPr lang="en-US" dirty="0"/>
              <a:t>Use the imperative mood in the subject line</a:t>
            </a:r>
          </a:p>
          <a:p>
            <a:r>
              <a:rPr lang="en-US" dirty="0"/>
              <a:t>Wrap the body at 72 characters</a:t>
            </a:r>
          </a:p>
          <a:p>
            <a:r>
              <a:rPr lang="en-US" dirty="0"/>
              <a:t>Use the body to explain what and why vs. how</a:t>
            </a:r>
            <a:endParaRPr lang="es-ES" dirty="0"/>
          </a:p>
        </p:txBody>
      </p:sp>
    </p:spTree>
    <p:extLst>
      <p:ext uri="{BB962C8B-B14F-4D97-AF65-F5344CB8AC3E}">
        <p14:creationId xmlns:p14="http://schemas.microsoft.com/office/powerpoint/2010/main" val="4076404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2A0C73-AB80-400B-9FAA-0075E98FE450}"/>
              </a:ext>
            </a:extLst>
          </p:cNvPr>
          <p:cNvSpPr>
            <a:spLocks noGrp="1"/>
          </p:cNvSpPr>
          <p:nvPr>
            <p:ph type="title"/>
          </p:nvPr>
        </p:nvSpPr>
        <p:spPr/>
        <p:txBody>
          <a:bodyPr/>
          <a:lstStyle/>
          <a:p>
            <a:r>
              <a:rPr lang="es-ES" dirty="0" err="1"/>
              <a:t>Modify</a:t>
            </a:r>
            <a:r>
              <a:rPr lang="es-ES" dirty="0"/>
              <a:t> </a:t>
            </a:r>
            <a:r>
              <a:rPr lang="es-ES" dirty="0" err="1"/>
              <a:t>last</a:t>
            </a:r>
            <a:r>
              <a:rPr lang="es-ES" dirty="0"/>
              <a:t> </a:t>
            </a:r>
            <a:r>
              <a:rPr lang="es-ES" dirty="0" err="1"/>
              <a:t>commit</a:t>
            </a:r>
            <a:endParaRPr lang="es-ES" dirty="0"/>
          </a:p>
        </p:txBody>
      </p:sp>
      <p:pic>
        <p:nvPicPr>
          <p:cNvPr id="1025" name="Picture 1" descr="7">
            <a:extLst>
              <a:ext uri="{FF2B5EF4-FFF2-40B4-BE49-F238E27FC236}">
                <a16:creationId xmlns:a16="http://schemas.microsoft.com/office/drawing/2014/main" id="{6E34AB08-9F05-4CFB-A5DF-55FD73D46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25" y="1155405"/>
            <a:ext cx="5733785" cy="346842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F5EF09F-1489-4C66-BAB6-16BEFBB57998}"/>
              </a:ext>
            </a:extLst>
          </p:cNvPr>
          <p:cNvSpPr txBox="1"/>
          <p:nvPr/>
        </p:nvSpPr>
        <p:spPr>
          <a:xfrm>
            <a:off x="6755219" y="2459666"/>
            <a:ext cx="1446028" cy="1169551"/>
          </a:xfrm>
          <a:prstGeom prst="rect">
            <a:avLst/>
          </a:prstGeom>
          <a:noFill/>
        </p:spPr>
        <p:txBody>
          <a:bodyPr wrap="square" rtlCol="0">
            <a:spAutoFit/>
          </a:bodyPr>
          <a:lstStyle/>
          <a:p>
            <a:r>
              <a:rPr lang="en-US" dirty="0"/>
              <a:t>Last commit </a:t>
            </a:r>
            <a:r>
              <a:rPr lang="en-US" dirty="0" err="1"/>
              <a:t>desapear</a:t>
            </a:r>
            <a:r>
              <a:rPr lang="en-US" dirty="0"/>
              <a:t> / </a:t>
            </a:r>
            <a:r>
              <a:rPr lang="en-US" dirty="0" err="1"/>
              <a:t>reapear</a:t>
            </a:r>
            <a:r>
              <a:rPr lang="en-US" dirty="0"/>
              <a:t> with the added content</a:t>
            </a:r>
          </a:p>
        </p:txBody>
      </p:sp>
    </p:spTree>
    <p:extLst>
      <p:ext uri="{BB962C8B-B14F-4D97-AF65-F5344CB8AC3E}">
        <p14:creationId xmlns:p14="http://schemas.microsoft.com/office/powerpoint/2010/main" val="148087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D2EBF-5814-4CB7-B450-EF3B2AE7AF59}"/>
              </a:ext>
            </a:extLst>
          </p:cNvPr>
          <p:cNvSpPr>
            <a:spLocks noGrp="1"/>
          </p:cNvSpPr>
          <p:nvPr>
            <p:ph type="title"/>
          </p:nvPr>
        </p:nvSpPr>
        <p:spPr/>
        <p:txBody>
          <a:bodyPr/>
          <a:lstStyle/>
          <a:p>
            <a:r>
              <a:rPr lang="es-ES" dirty="0" err="1"/>
              <a:t>git</a:t>
            </a:r>
            <a:r>
              <a:rPr lang="es-ES" dirty="0"/>
              <a:t> </a:t>
            </a:r>
            <a:r>
              <a:rPr lang="es-ES" dirty="0" err="1"/>
              <a:t>diff</a:t>
            </a:r>
            <a:endParaRPr lang="es-ES" dirty="0"/>
          </a:p>
        </p:txBody>
      </p:sp>
      <p:pic>
        <p:nvPicPr>
          <p:cNvPr id="4" name="Imagen 3">
            <a:extLst>
              <a:ext uri="{FF2B5EF4-FFF2-40B4-BE49-F238E27FC236}">
                <a16:creationId xmlns:a16="http://schemas.microsoft.com/office/drawing/2014/main" id="{D7A19639-4261-4DD6-A95B-2647BCD48C77}"/>
              </a:ext>
            </a:extLst>
          </p:cNvPr>
          <p:cNvPicPr>
            <a:picLocks noChangeAspect="1"/>
          </p:cNvPicPr>
          <p:nvPr/>
        </p:nvPicPr>
        <p:blipFill>
          <a:blip r:embed="rId2"/>
          <a:stretch>
            <a:fillRect/>
          </a:stretch>
        </p:blipFill>
        <p:spPr>
          <a:xfrm>
            <a:off x="2476500" y="1162050"/>
            <a:ext cx="4572000" cy="1779454"/>
          </a:xfrm>
          <a:prstGeom prst="rect">
            <a:avLst/>
          </a:prstGeom>
        </p:spPr>
      </p:pic>
      <p:pic>
        <p:nvPicPr>
          <p:cNvPr id="6" name="Imagen 5">
            <a:extLst>
              <a:ext uri="{FF2B5EF4-FFF2-40B4-BE49-F238E27FC236}">
                <a16:creationId xmlns:a16="http://schemas.microsoft.com/office/drawing/2014/main" id="{4B6D2D7F-2072-4B92-893E-8A6A87E14988}"/>
              </a:ext>
            </a:extLst>
          </p:cNvPr>
          <p:cNvPicPr>
            <a:picLocks noChangeAspect="1"/>
          </p:cNvPicPr>
          <p:nvPr/>
        </p:nvPicPr>
        <p:blipFill>
          <a:blip r:embed="rId3"/>
          <a:stretch>
            <a:fillRect/>
          </a:stretch>
        </p:blipFill>
        <p:spPr>
          <a:xfrm>
            <a:off x="2419615" y="2941504"/>
            <a:ext cx="4685769" cy="1779454"/>
          </a:xfrm>
          <a:prstGeom prst="rect">
            <a:avLst/>
          </a:prstGeom>
        </p:spPr>
      </p:pic>
    </p:spTree>
    <p:extLst>
      <p:ext uri="{BB962C8B-B14F-4D97-AF65-F5344CB8AC3E}">
        <p14:creationId xmlns:p14="http://schemas.microsoft.com/office/powerpoint/2010/main" val="80234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Git Diff Explained</a:t>
            </a:r>
            <a:endParaRPr/>
          </a:p>
        </p:txBody>
      </p:sp>
      <p:pic>
        <p:nvPicPr>
          <p:cNvPr id="196" name="Google Shape;196;p38"/>
          <p:cNvPicPr preferRelativeResize="0"/>
          <p:nvPr/>
        </p:nvPicPr>
        <p:blipFill>
          <a:blip r:embed="rId3">
            <a:alphaModFix/>
          </a:blip>
          <a:stretch>
            <a:fillRect/>
          </a:stretch>
        </p:blipFill>
        <p:spPr>
          <a:xfrm>
            <a:off x="914400" y="1337925"/>
            <a:ext cx="7315204" cy="332726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2" name="Título 1">
            <a:extLst>
              <a:ext uri="{FF2B5EF4-FFF2-40B4-BE49-F238E27FC236}">
                <a16:creationId xmlns:a16="http://schemas.microsoft.com/office/drawing/2014/main" id="{396AB3AF-91FE-418F-B2C0-9C8393E57E74}"/>
              </a:ext>
            </a:extLst>
          </p:cNvPr>
          <p:cNvSpPr>
            <a:spLocks noGrp="1"/>
          </p:cNvSpPr>
          <p:nvPr>
            <p:ph type="title"/>
          </p:nvPr>
        </p:nvSpPr>
        <p:spPr>
          <a:xfrm>
            <a:off x="369690" y="236131"/>
            <a:ext cx="8520600" cy="572700"/>
          </a:xfrm>
        </p:spPr>
        <p:txBody>
          <a:bodyPr/>
          <a:lstStyle/>
          <a:p>
            <a:r>
              <a:rPr lang="es-ES" dirty="0" err="1"/>
              <a:t>Types</a:t>
            </a:r>
            <a:r>
              <a:rPr lang="es-ES" dirty="0"/>
              <a:t> </a:t>
            </a:r>
            <a:r>
              <a:rPr lang="es-ES" dirty="0" err="1"/>
              <a:t>of</a:t>
            </a:r>
            <a:r>
              <a:rPr lang="es-ES" dirty="0"/>
              <a:t> VCS</a:t>
            </a:r>
          </a:p>
        </p:txBody>
      </p:sp>
      <p:pic>
        <p:nvPicPr>
          <p:cNvPr id="5" name="Imagen 4">
            <a:extLst>
              <a:ext uri="{FF2B5EF4-FFF2-40B4-BE49-F238E27FC236}">
                <a16:creationId xmlns:a16="http://schemas.microsoft.com/office/drawing/2014/main" id="{F1365C4F-BDB3-49EF-B893-21DA470F82DF}"/>
              </a:ext>
            </a:extLst>
          </p:cNvPr>
          <p:cNvPicPr>
            <a:picLocks noChangeAspect="1"/>
          </p:cNvPicPr>
          <p:nvPr/>
        </p:nvPicPr>
        <p:blipFill>
          <a:blip r:embed="rId3"/>
          <a:stretch>
            <a:fillRect/>
          </a:stretch>
        </p:blipFill>
        <p:spPr>
          <a:xfrm>
            <a:off x="654143" y="1359594"/>
            <a:ext cx="3209925" cy="2286000"/>
          </a:xfrm>
          <a:prstGeom prst="rect">
            <a:avLst/>
          </a:prstGeom>
        </p:spPr>
      </p:pic>
      <p:pic>
        <p:nvPicPr>
          <p:cNvPr id="9" name="Imagen 8">
            <a:extLst>
              <a:ext uri="{FF2B5EF4-FFF2-40B4-BE49-F238E27FC236}">
                <a16:creationId xmlns:a16="http://schemas.microsoft.com/office/drawing/2014/main" id="{B1329F1C-72FC-4CF1-BAD3-E148DAB7ED58}"/>
              </a:ext>
            </a:extLst>
          </p:cNvPr>
          <p:cNvPicPr>
            <a:picLocks noChangeAspect="1"/>
          </p:cNvPicPr>
          <p:nvPr/>
        </p:nvPicPr>
        <p:blipFill>
          <a:blip r:embed="rId4"/>
          <a:stretch>
            <a:fillRect/>
          </a:stretch>
        </p:blipFill>
        <p:spPr>
          <a:xfrm>
            <a:off x="4629990" y="1123255"/>
            <a:ext cx="3971925" cy="3057525"/>
          </a:xfrm>
          <a:prstGeom prst="rect">
            <a:avLst/>
          </a:prstGeom>
        </p:spPr>
      </p:pic>
      <p:sp>
        <p:nvSpPr>
          <p:cNvPr id="11" name="CuadroTexto 10">
            <a:extLst>
              <a:ext uri="{FF2B5EF4-FFF2-40B4-BE49-F238E27FC236}">
                <a16:creationId xmlns:a16="http://schemas.microsoft.com/office/drawing/2014/main" id="{B92763C8-340D-47C3-9777-6E2032E12597}"/>
              </a:ext>
            </a:extLst>
          </p:cNvPr>
          <p:cNvSpPr txBox="1"/>
          <p:nvPr/>
        </p:nvSpPr>
        <p:spPr>
          <a:xfrm>
            <a:off x="1120140" y="4026892"/>
            <a:ext cx="2194560" cy="307777"/>
          </a:xfrm>
          <a:prstGeom prst="rect">
            <a:avLst/>
          </a:prstGeom>
          <a:noFill/>
        </p:spPr>
        <p:txBody>
          <a:bodyPr wrap="square">
            <a:spAutoFit/>
          </a:bodyPr>
          <a:lstStyle/>
          <a:p>
            <a:r>
              <a:rPr lang="es-ES" dirty="0"/>
              <a:t>CVS , </a:t>
            </a:r>
            <a:r>
              <a:rPr lang="es-ES" dirty="0" err="1"/>
              <a:t>Subversion</a:t>
            </a:r>
            <a:r>
              <a:rPr lang="es-ES" dirty="0"/>
              <a:t> (SVN)</a:t>
            </a:r>
          </a:p>
        </p:txBody>
      </p:sp>
      <p:sp>
        <p:nvSpPr>
          <p:cNvPr id="13" name="CuadroTexto 12">
            <a:extLst>
              <a:ext uri="{FF2B5EF4-FFF2-40B4-BE49-F238E27FC236}">
                <a16:creationId xmlns:a16="http://schemas.microsoft.com/office/drawing/2014/main" id="{D7356009-5E0E-4DB9-8D30-C682A00E8AB1}"/>
              </a:ext>
            </a:extLst>
          </p:cNvPr>
          <p:cNvSpPr txBox="1"/>
          <p:nvPr/>
        </p:nvSpPr>
        <p:spPr>
          <a:xfrm>
            <a:off x="5924437" y="4341315"/>
            <a:ext cx="1383030" cy="307777"/>
          </a:xfrm>
          <a:prstGeom prst="rect">
            <a:avLst/>
          </a:prstGeom>
          <a:noFill/>
        </p:spPr>
        <p:txBody>
          <a:bodyPr wrap="square">
            <a:spAutoFit/>
          </a:bodyPr>
          <a:lstStyle/>
          <a:p>
            <a:r>
              <a:rPr lang="es-ES" sz="1400" dirty="0" err="1">
                <a:effectLst/>
                <a:latin typeface="Calibri" panose="020F0502020204030204" pitchFamily="34" charset="0"/>
              </a:rPr>
              <a:t>Mercurial,Git</a:t>
            </a:r>
            <a:r>
              <a:rPr lang="es-ES" sz="1400" dirty="0">
                <a:effectLst/>
                <a:latin typeface="Calibri" panose="020F0502020204030204" pitchFamily="34" charset="0"/>
              </a:rPr>
              <a:t> </a:t>
            </a:r>
            <a:endParaRPr lang="es-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t>g</a:t>
            </a:r>
            <a:r>
              <a:rPr lang="en" sz="2400" dirty="0"/>
              <a:t>it log: Check Commit History</a:t>
            </a:r>
            <a:endParaRPr sz="2400" dirty="0"/>
          </a:p>
        </p:txBody>
      </p:sp>
      <p:sp>
        <p:nvSpPr>
          <p:cNvPr id="202" name="Google Shape;202;p39"/>
          <p:cNvSpPr txBox="1">
            <a:spLocks noGrp="1"/>
          </p:cNvSpPr>
          <p:nvPr>
            <p:ph type="body" idx="1"/>
          </p:nvPr>
        </p:nvSpPr>
        <p:spPr>
          <a:xfrm>
            <a:off x="311700" y="1152475"/>
            <a:ext cx="3117300" cy="2867075"/>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latin typeface="Consolas"/>
                <a:ea typeface="Consolas"/>
                <a:cs typeface="Consolas"/>
                <a:sym typeface="Consolas"/>
              </a:rPr>
              <a:t>git log</a:t>
            </a:r>
            <a:endParaRPr sz="1200"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log -1</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log --oneline</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log --stat</a:t>
            </a:r>
            <a:endParaRPr dirty="0">
              <a:latin typeface="Consolas"/>
              <a:ea typeface="Consolas"/>
              <a:cs typeface="Consolas"/>
              <a:sym typeface="Consolas"/>
            </a:endParaRPr>
          </a:p>
          <a:p>
            <a:pPr marL="0" lvl="0" indent="0" algn="l" rtl="0">
              <a:spcBef>
                <a:spcPts val="1600"/>
              </a:spcBef>
              <a:spcAft>
                <a:spcPts val="0"/>
              </a:spcAft>
              <a:buNone/>
            </a:pPr>
            <a:r>
              <a:rPr lang="en" dirty="0">
                <a:latin typeface="Consolas"/>
                <a:ea typeface="Consolas"/>
                <a:cs typeface="Consolas"/>
                <a:sym typeface="Consolas"/>
              </a:rPr>
              <a:t>git log --patch</a:t>
            </a:r>
            <a:endParaRPr dirty="0">
              <a:latin typeface="Consolas"/>
              <a:ea typeface="Consolas"/>
              <a:cs typeface="Consolas"/>
              <a:sym typeface="Consolas"/>
            </a:endParaRPr>
          </a:p>
          <a:p>
            <a:pPr marL="0" lvl="0" indent="0" algn="l" rtl="0">
              <a:spcBef>
                <a:spcPts val="1600"/>
              </a:spcBef>
              <a:spcAft>
                <a:spcPts val="1600"/>
              </a:spcAft>
              <a:buNone/>
            </a:pPr>
            <a:endParaRPr sz="1200" dirty="0">
              <a:latin typeface="Consolas"/>
              <a:ea typeface="Consolas"/>
              <a:cs typeface="Consolas"/>
              <a:sym typeface="Consolas"/>
            </a:endParaRPr>
          </a:p>
        </p:txBody>
      </p:sp>
      <p:pic>
        <p:nvPicPr>
          <p:cNvPr id="4" name="Imagen 3">
            <a:extLst>
              <a:ext uri="{FF2B5EF4-FFF2-40B4-BE49-F238E27FC236}">
                <a16:creationId xmlns:a16="http://schemas.microsoft.com/office/drawing/2014/main" id="{BC9803B0-2543-4173-B100-625D7A404195}"/>
              </a:ext>
            </a:extLst>
          </p:cNvPr>
          <p:cNvPicPr>
            <a:picLocks noChangeAspect="1"/>
          </p:cNvPicPr>
          <p:nvPr/>
        </p:nvPicPr>
        <p:blipFill>
          <a:blip r:embed="rId3"/>
          <a:stretch>
            <a:fillRect/>
          </a:stretch>
        </p:blipFill>
        <p:spPr>
          <a:xfrm>
            <a:off x="5096362" y="1504900"/>
            <a:ext cx="3607897" cy="2718829"/>
          </a:xfrm>
          <a:prstGeom prst="rect">
            <a:avLst/>
          </a:prstGeom>
        </p:spPr>
      </p:pic>
      <p:pic>
        <p:nvPicPr>
          <p:cNvPr id="3" name="Imagen 2">
            <a:extLst>
              <a:ext uri="{FF2B5EF4-FFF2-40B4-BE49-F238E27FC236}">
                <a16:creationId xmlns:a16="http://schemas.microsoft.com/office/drawing/2014/main" id="{2C268515-06F2-46E2-81A0-AC855B82E103}"/>
              </a:ext>
            </a:extLst>
          </p:cNvPr>
          <p:cNvPicPr>
            <a:picLocks noChangeAspect="1"/>
          </p:cNvPicPr>
          <p:nvPr/>
        </p:nvPicPr>
        <p:blipFill>
          <a:blip r:embed="rId4"/>
          <a:stretch>
            <a:fillRect/>
          </a:stretch>
        </p:blipFill>
        <p:spPr>
          <a:xfrm>
            <a:off x="3257550" y="3191165"/>
            <a:ext cx="3891155" cy="1315560"/>
          </a:xfrm>
          <a:prstGeom prst="rect">
            <a:avLst/>
          </a:prstGeom>
        </p:spPr>
      </p:pic>
      <p:sp>
        <p:nvSpPr>
          <p:cNvPr id="5" name="CuadroTexto 4">
            <a:extLst>
              <a:ext uri="{FF2B5EF4-FFF2-40B4-BE49-F238E27FC236}">
                <a16:creationId xmlns:a16="http://schemas.microsoft.com/office/drawing/2014/main" id="{B44CF598-15A5-42C6-A42E-75467554AD80}"/>
              </a:ext>
            </a:extLst>
          </p:cNvPr>
          <p:cNvSpPr txBox="1"/>
          <p:nvPr/>
        </p:nvSpPr>
        <p:spPr>
          <a:xfrm>
            <a:off x="3429000" y="4557015"/>
            <a:ext cx="2858475" cy="307777"/>
          </a:xfrm>
          <a:prstGeom prst="rect">
            <a:avLst/>
          </a:prstGeom>
          <a:noFill/>
        </p:spPr>
        <p:txBody>
          <a:bodyPr wrap="none" rtlCol="0">
            <a:spAutoFit/>
          </a:bodyPr>
          <a:lstStyle/>
          <a:p>
            <a:r>
              <a:rPr lang="es-ES" dirty="0" err="1"/>
              <a:t>git</a:t>
            </a:r>
            <a:r>
              <a:rPr lang="es-ES" dirty="0"/>
              <a:t> log –</a:t>
            </a:r>
            <a:r>
              <a:rPr lang="es-ES" dirty="0" err="1"/>
              <a:t>graph</a:t>
            </a:r>
            <a:r>
              <a:rPr lang="es-ES" dirty="0"/>
              <a:t> –</a:t>
            </a:r>
            <a:r>
              <a:rPr lang="es-ES" dirty="0" err="1"/>
              <a:t>decorate</a:t>
            </a:r>
            <a:r>
              <a:rPr lang="es-ES" dirty="0"/>
              <a:t> --</a:t>
            </a:r>
            <a:r>
              <a:rPr lang="es-ES" dirty="0" err="1"/>
              <a:t>oneline</a:t>
            </a:r>
            <a:endParaRPr lang="es-ES" dirty="0"/>
          </a:p>
        </p:txBody>
      </p:sp>
      <p:sp>
        <p:nvSpPr>
          <p:cNvPr id="6" name="CuadroTexto 5">
            <a:extLst>
              <a:ext uri="{FF2B5EF4-FFF2-40B4-BE49-F238E27FC236}">
                <a16:creationId xmlns:a16="http://schemas.microsoft.com/office/drawing/2014/main" id="{548599E8-08C5-4308-A05B-F10AEDBA0BBB}"/>
              </a:ext>
            </a:extLst>
          </p:cNvPr>
          <p:cNvSpPr txBox="1"/>
          <p:nvPr/>
        </p:nvSpPr>
        <p:spPr>
          <a:xfrm>
            <a:off x="5086350" y="1152475"/>
            <a:ext cx="1430200" cy="307777"/>
          </a:xfrm>
          <a:prstGeom prst="rect">
            <a:avLst/>
          </a:prstGeom>
          <a:noFill/>
        </p:spPr>
        <p:txBody>
          <a:bodyPr wrap="none" rtlCol="0">
            <a:spAutoFit/>
          </a:bodyPr>
          <a:lstStyle/>
          <a:p>
            <a:r>
              <a:rPr lang="es-ES" dirty="0"/>
              <a:t>VSC Git </a:t>
            </a:r>
            <a:r>
              <a:rPr lang="es-ES" dirty="0" err="1"/>
              <a:t>Graph</a:t>
            </a:r>
            <a:r>
              <a:rPr lang="es-ES"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3E538-F2F3-4FF2-BBCD-F78DEC9BB022}"/>
              </a:ext>
            </a:extLst>
          </p:cNvPr>
          <p:cNvSpPr>
            <a:spLocks noGrp="1"/>
          </p:cNvSpPr>
          <p:nvPr>
            <p:ph type="title"/>
          </p:nvPr>
        </p:nvSpPr>
        <p:spPr/>
        <p:txBody>
          <a:bodyPr/>
          <a:lstStyle/>
          <a:p>
            <a:r>
              <a:rPr lang="en-US" dirty="0"/>
              <a:t>Aliases</a:t>
            </a:r>
          </a:p>
        </p:txBody>
      </p:sp>
      <p:sp>
        <p:nvSpPr>
          <p:cNvPr id="4" name="CuadroTexto 3">
            <a:extLst>
              <a:ext uri="{FF2B5EF4-FFF2-40B4-BE49-F238E27FC236}">
                <a16:creationId xmlns:a16="http://schemas.microsoft.com/office/drawing/2014/main" id="{C1AF4848-2AB5-4A0A-8E1F-5A2B394192EC}"/>
              </a:ext>
            </a:extLst>
          </p:cNvPr>
          <p:cNvSpPr txBox="1"/>
          <p:nvPr/>
        </p:nvSpPr>
        <p:spPr>
          <a:xfrm>
            <a:off x="727910" y="1270389"/>
            <a:ext cx="5840978" cy="2492990"/>
          </a:xfrm>
          <a:prstGeom prst="rect">
            <a:avLst/>
          </a:prstGeom>
          <a:noFill/>
        </p:spPr>
        <p:txBody>
          <a:bodyPr wrap="square">
            <a:spAutoFit/>
          </a:bodyPr>
          <a:lstStyle/>
          <a:p>
            <a:r>
              <a:rPr lang="en-US" sz="1600" b="1" dirty="0"/>
              <a:t>alias.&lt;name&gt; &lt;command&gt;</a:t>
            </a:r>
          </a:p>
          <a:p>
            <a:endParaRPr lang="en-US" dirty="0"/>
          </a:p>
          <a:p>
            <a:r>
              <a:rPr lang="en-US" dirty="0"/>
              <a:t>Aliases by CLI </a:t>
            </a:r>
          </a:p>
          <a:p>
            <a:pPr marL="285750" indent="-285750">
              <a:buFont typeface="Arial" panose="020B0604020202020204" pitchFamily="34" charset="0"/>
              <a:buChar char="•"/>
            </a:pPr>
            <a:r>
              <a:rPr lang="en-US" dirty="0"/>
              <a:t>System (O.S.): </a:t>
            </a:r>
            <a:r>
              <a:rPr lang="en-US" b="1" dirty="0">
                <a:latin typeface="Consolas" panose="020B0609020204030204" pitchFamily="49" charset="0"/>
              </a:rPr>
              <a:t>git config --system alias.co commit</a:t>
            </a:r>
          </a:p>
          <a:p>
            <a:pPr marL="285750" indent="-285750">
              <a:buFont typeface="Arial" panose="020B0604020202020204" pitchFamily="34" charset="0"/>
              <a:buChar char="•"/>
            </a:pPr>
            <a:r>
              <a:rPr lang="en-US" dirty="0"/>
              <a:t>Global (O.S. user): </a:t>
            </a:r>
            <a:r>
              <a:rPr lang="en-US" b="1" dirty="0">
                <a:latin typeface="Consolas" panose="020B0609020204030204" pitchFamily="49" charset="0"/>
              </a:rPr>
              <a:t>git config —global alias.co commit</a:t>
            </a:r>
          </a:p>
          <a:p>
            <a:pPr marL="285750" indent="-285750">
              <a:buFont typeface="Arial" panose="020B0604020202020204" pitchFamily="34" charset="0"/>
              <a:buChar char="•"/>
            </a:pPr>
            <a:r>
              <a:rPr lang="en-US" dirty="0"/>
              <a:t>Local (project): </a:t>
            </a:r>
            <a:r>
              <a:rPr lang="en-US" b="1" dirty="0">
                <a:latin typeface="Consolas" panose="020B0609020204030204" pitchFamily="49" charset="0"/>
              </a:rPr>
              <a:t>git config [--local] alias.co commit</a:t>
            </a:r>
          </a:p>
          <a:p>
            <a:pPr marL="285750" indent="-285750">
              <a:buFont typeface="Arial" panose="020B0604020202020204" pitchFamily="34" charset="0"/>
              <a:buChar char="•"/>
            </a:pPr>
            <a:endParaRPr lang="en-US" b="1" dirty="0">
              <a:latin typeface="Consolas" panose="020B0609020204030204" pitchFamily="49" charset="0"/>
            </a:endParaRPr>
          </a:p>
          <a:p>
            <a:r>
              <a:rPr lang="en-US" dirty="0"/>
              <a:t>Aliases by editing files</a:t>
            </a:r>
          </a:p>
          <a:p>
            <a:pPr marL="285750" indent="-285750">
              <a:buFont typeface="Arial" panose="020B0604020202020204" pitchFamily="34" charset="0"/>
              <a:buChar char="•"/>
            </a:pPr>
            <a:r>
              <a:rPr lang="en-US" dirty="0"/>
              <a:t>/programs/git/</a:t>
            </a:r>
            <a:r>
              <a:rPr lang="en-US" dirty="0" err="1"/>
              <a:t>gitconfig</a:t>
            </a:r>
            <a:endParaRPr lang="en-US" dirty="0"/>
          </a:p>
          <a:p>
            <a:pPr marL="285750" indent="-285750">
              <a:buFont typeface="Arial" panose="020B0604020202020204" pitchFamily="34" charset="0"/>
              <a:buChar char="•"/>
            </a:pPr>
            <a:r>
              <a:rPr lang="en-US" dirty="0"/>
              <a:t>$HOME/&lt;</a:t>
            </a:r>
            <a:r>
              <a:rPr lang="en-US" dirty="0" err="1"/>
              <a:t>urer</a:t>
            </a:r>
            <a:r>
              <a:rPr lang="en-US" dirty="0"/>
              <a:t>&gt;]/.</a:t>
            </a:r>
            <a:r>
              <a:rPr lang="en-US" dirty="0" err="1"/>
              <a:t>gitconfig</a:t>
            </a:r>
            <a:r>
              <a:rPr lang="en-US" dirty="0"/>
              <a:t> (specific for the user)</a:t>
            </a:r>
          </a:p>
          <a:p>
            <a:pPr marL="285750" indent="-285750">
              <a:buFont typeface="Arial" panose="020B0604020202020204" pitchFamily="34" charset="0"/>
              <a:buChar char="•"/>
            </a:pPr>
            <a:r>
              <a:rPr lang="en-US" dirty="0"/>
              <a:t>.git//config (specific for the repository)</a:t>
            </a:r>
          </a:p>
        </p:txBody>
      </p:sp>
      <p:sp>
        <p:nvSpPr>
          <p:cNvPr id="6" name="CuadroTexto 5">
            <a:extLst>
              <a:ext uri="{FF2B5EF4-FFF2-40B4-BE49-F238E27FC236}">
                <a16:creationId xmlns:a16="http://schemas.microsoft.com/office/drawing/2014/main" id="{E43F6DF4-648C-4308-B214-D59CF9F0D5BB}"/>
              </a:ext>
            </a:extLst>
          </p:cNvPr>
          <p:cNvSpPr txBox="1"/>
          <p:nvPr/>
        </p:nvSpPr>
        <p:spPr>
          <a:xfrm>
            <a:off x="727910" y="3948808"/>
            <a:ext cx="7071384" cy="1107996"/>
          </a:xfrm>
          <a:prstGeom prst="rect">
            <a:avLst/>
          </a:prstGeom>
          <a:noFill/>
        </p:spPr>
        <p:txBody>
          <a:bodyPr wrap="square">
            <a:spAutoFit/>
          </a:bodyPr>
          <a:lstStyle/>
          <a:p>
            <a:r>
              <a:rPr lang="en-US" dirty="0"/>
              <a:t>Use example</a:t>
            </a:r>
          </a:p>
          <a:p>
            <a:endParaRPr lang="en-US" dirty="0"/>
          </a:p>
          <a:p>
            <a:r>
              <a:rPr lang="es-ES" sz="1200" dirty="0" err="1">
                <a:latin typeface="Consolas" panose="020B0609020204030204" pitchFamily="49" charset="0"/>
              </a:rPr>
              <a:t>git</a:t>
            </a:r>
            <a:r>
              <a:rPr lang="es-ES" sz="1200" dirty="0">
                <a:latin typeface="Consolas" panose="020B0609020204030204" pitchFamily="49" charset="0"/>
              </a:rPr>
              <a:t> </a:t>
            </a:r>
            <a:r>
              <a:rPr lang="es-ES" sz="1200" dirty="0" err="1">
                <a:latin typeface="Consolas" panose="020B0609020204030204" pitchFamily="49" charset="0"/>
              </a:rPr>
              <a:t>config</a:t>
            </a:r>
            <a:r>
              <a:rPr lang="es-ES" sz="1200" dirty="0">
                <a:latin typeface="Consolas" panose="020B0609020204030204" pitchFamily="49" charset="0"/>
              </a:rPr>
              <a:t> --global </a:t>
            </a:r>
            <a:r>
              <a:rPr lang="es-ES" sz="1200" dirty="0" err="1">
                <a:latin typeface="Consolas" panose="020B0609020204030204" pitchFamily="49" charset="0"/>
              </a:rPr>
              <a:t>alias.hist</a:t>
            </a:r>
            <a:r>
              <a:rPr lang="es-ES" sz="1200" dirty="0">
                <a:latin typeface="Consolas" panose="020B0609020204030204" pitchFamily="49" charset="0"/>
              </a:rPr>
              <a:t> </a:t>
            </a:r>
            <a:br>
              <a:rPr lang="es-ES" sz="1200" dirty="0">
                <a:latin typeface="Consolas" panose="020B0609020204030204" pitchFamily="49" charset="0"/>
              </a:rPr>
            </a:br>
            <a:r>
              <a:rPr lang="es-ES" sz="1200" dirty="0">
                <a:latin typeface="Consolas" panose="020B0609020204030204" pitchFamily="49" charset="0"/>
              </a:rPr>
              <a:t>	“log --</a:t>
            </a:r>
            <a:r>
              <a:rPr lang="es-ES" sz="1200" dirty="0" err="1">
                <a:latin typeface="Consolas" panose="020B0609020204030204" pitchFamily="49" charset="0"/>
              </a:rPr>
              <a:t>pretty</a:t>
            </a:r>
            <a:r>
              <a:rPr lang="es-ES" sz="1200" dirty="0">
                <a:latin typeface="Consolas" panose="020B0609020204030204" pitchFamily="49" charset="0"/>
              </a:rPr>
              <a:t>=</a:t>
            </a:r>
            <a:r>
              <a:rPr lang="es-ES" sz="1200" dirty="0" err="1">
                <a:latin typeface="Consolas" panose="020B0609020204030204" pitchFamily="49" charset="0"/>
              </a:rPr>
              <a:t>format</a:t>
            </a:r>
            <a:r>
              <a:rPr lang="es-ES" sz="1200" dirty="0">
                <a:latin typeface="Consolas" panose="020B0609020204030204" pitchFamily="49" charset="0"/>
              </a:rPr>
              <a:t>:"%h %ad | %</a:t>
            </a:r>
            <a:r>
              <a:rPr lang="es-ES" sz="1200" dirty="0" err="1">
                <a:latin typeface="Consolas" panose="020B0609020204030204" pitchFamily="49" charset="0"/>
              </a:rPr>
              <a:t>s%d</a:t>
            </a:r>
            <a:r>
              <a:rPr lang="es-ES" sz="1200" dirty="0">
                <a:latin typeface="Consolas" panose="020B0609020204030204" pitchFamily="49" charset="0"/>
              </a:rPr>
              <a:t> [%an]" --</a:t>
            </a:r>
            <a:r>
              <a:rPr lang="es-ES" sz="1200" dirty="0" err="1">
                <a:latin typeface="Consolas" panose="020B0609020204030204" pitchFamily="49" charset="0"/>
              </a:rPr>
              <a:t>graph</a:t>
            </a:r>
            <a:r>
              <a:rPr lang="es-ES" sz="1200" dirty="0">
                <a:latin typeface="Consolas" panose="020B0609020204030204" pitchFamily="49" charset="0"/>
              </a:rPr>
              <a:t> --date</a:t>
            </a:r>
            <a:r>
              <a:rPr lang="es-ES" sz="1200">
                <a:latin typeface="Consolas" panose="020B0609020204030204" pitchFamily="49" charset="0"/>
              </a:rPr>
              <a:t>=short”</a:t>
            </a:r>
            <a:endParaRPr lang="es-ES" sz="1200" dirty="0">
              <a:latin typeface="Consolas" panose="020B0609020204030204" pitchFamily="49" charset="0"/>
            </a:endParaRPr>
          </a:p>
          <a:p>
            <a:endParaRPr lang="es-ES" dirty="0"/>
          </a:p>
        </p:txBody>
      </p:sp>
    </p:spTree>
    <p:extLst>
      <p:ext uri="{BB962C8B-B14F-4D97-AF65-F5344CB8AC3E}">
        <p14:creationId xmlns:p14="http://schemas.microsoft.com/office/powerpoint/2010/main" val="1227590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Remove and Move Files</a:t>
            </a:r>
            <a:endParaRPr sz="2400"/>
          </a:p>
        </p:txBody>
      </p:sp>
      <p:sp>
        <p:nvSpPr>
          <p:cNvPr id="215" name="Google Shape;215;p41"/>
          <p:cNvSpPr txBox="1">
            <a:spLocks noGrp="1"/>
          </p:cNvSpPr>
          <p:nvPr>
            <p:ph type="body" idx="1"/>
          </p:nvPr>
        </p:nvSpPr>
        <p:spPr>
          <a:xfrm>
            <a:off x="813675" y="1017725"/>
            <a:ext cx="7757126"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nsolas"/>
                <a:ea typeface="Consolas"/>
                <a:cs typeface="Consolas"/>
                <a:sym typeface="Consolas"/>
              </a:rPr>
              <a:t>From the O.S.</a:t>
            </a:r>
          </a:p>
          <a:p>
            <a:pPr marL="0" lvl="0" indent="0" algn="l" rtl="0">
              <a:spcBef>
                <a:spcPts val="0"/>
              </a:spcBef>
              <a:spcAft>
                <a:spcPts val="0"/>
              </a:spcAft>
              <a:buNone/>
            </a:pPr>
            <a:r>
              <a:rPr lang="en-US" dirty="0">
                <a:latin typeface="Consolas"/>
                <a:ea typeface="Consolas"/>
                <a:cs typeface="Consolas"/>
                <a:sym typeface="Consolas"/>
              </a:rPr>
              <a:t>From git</a:t>
            </a:r>
          </a:p>
          <a:p>
            <a:pPr marL="457200" lvl="1" indent="0">
              <a:lnSpc>
                <a:spcPct val="100000"/>
              </a:lnSpc>
              <a:buNone/>
            </a:pPr>
            <a:r>
              <a:rPr lang="en" sz="1050" dirty="0">
                <a:latin typeface="Consolas"/>
                <a:ea typeface="Consolas"/>
                <a:cs typeface="Consolas"/>
                <a:sym typeface="Consolas"/>
              </a:rPr>
              <a:t>// Remove file</a:t>
            </a:r>
            <a:endParaRPr sz="1050" dirty="0">
              <a:latin typeface="Consolas"/>
              <a:ea typeface="Consolas"/>
              <a:cs typeface="Consolas"/>
              <a:sym typeface="Consolas"/>
            </a:endParaRPr>
          </a:p>
          <a:p>
            <a:pPr marL="457200" lvl="1" indent="0">
              <a:spcBef>
                <a:spcPts val="0"/>
              </a:spcBef>
              <a:buNone/>
            </a:pPr>
            <a:r>
              <a:rPr lang="en" sz="1600" dirty="0">
                <a:latin typeface="Consolas"/>
                <a:ea typeface="Consolas"/>
                <a:cs typeface="Consolas"/>
                <a:sym typeface="Consolas"/>
              </a:rPr>
              <a:t>git rm </a:t>
            </a:r>
            <a:r>
              <a:rPr lang="en" sz="1600" dirty="0">
                <a:solidFill>
                  <a:srgbClr val="E69138"/>
                </a:solidFill>
                <a:latin typeface="Consolas"/>
                <a:ea typeface="Consolas"/>
                <a:cs typeface="Consolas"/>
                <a:sym typeface="Consolas"/>
              </a:rPr>
              <a:t>&lt;...file...&gt; 				</a:t>
            </a:r>
            <a:endParaRPr sz="1600" dirty="0">
              <a:solidFill>
                <a:srgbClr val="E69138"/>
              </a:solidFill>
              <a:latin typeface="Consolas"/>
              <a:ea typeface="Consolas"/>
              <a:cs typeface="Consolas"/>
              <a:sym typeface="Consolas"/>
            </a:endParaRPr>
          </a:p>
          <a:p>
            <a:pPr marL="457200" lvl="1" indent="0">
              <a:buNone/>
            </a:pPr>
            <a:r>
              <a:rPr lang="en" sz="1050" dirty="0">
                <a:latin typeface="Consolas"/>
                <a:ea typeface="Consolas"/>
                <a:cs typeface="Consolas"/>
                <a:sym typeface="Consolas"/>
              </a:rPr>
              <a:t>// Remove from tracked files (</a:t>
            </a:r>
            <a:r>
              <a:rPr lang="es-ES" sz="1050" dirty="0" err="1">
                <a:latin typeface="Consolas"/>
                <a:ea typeface="Consolas"/>
                <a:cs typeface="Consolas"/>
                <a:sym typeface="Consolas"/>
              </a:rPr>
              <a:t>unstaged</a:t>
            </a:r>
            <a:r>
              <a:rPr lang="es-ES" sz="1050" dirty="0">
                <a:latin typeface="Consolas"/>
                <a:ea typeface="Consolas"/>
                <a:cs typeface="Consolas"/>
                <a:sym typeface="Consolas"/>
              </a:rPr>
              <a:t> </a:t>
            </a:r>
            <a:r>
              <a:rPr lang="es-ES" sz="1050" dirty="0" err="1">
                <a:latin typeface="Consolas"/>
                <a:ea typeface="Consolas"/>
                <a:cs typeface="Consolas"/>
                <a:sym typeface="Consolas"/>
              </a:rPr>
              <a:t>the</a:t>
            </a:r>
            <a:r>
              <a:rPr lang="es-ES" sz="1050" dirty="0">
                <a:latin typeface="Consolas"/>
                <a:ea typeface="Consolas"/>
                <a:cs typeface="Consolas"/>
                <a:sym typeface="Consolas"/>
              </a:rPr>
              <a:t> file.</a:t>
            </a:r>
            <a:r>
              <a:rPr lang="en" sz="1050" dirty="0">
                <a:latin typeface="Consolas"/>
                <a:ea typeface="Consolas"/>
                <a:cs typeface="Consolas"/>
                <a:sym typeface="Consolas"/>
              </a:rPr>
              <a:t>)</a:t>
            </a:r>
            <a:endParaRPr sz="1050" dirty="0">
              <a:latin typeface="Consolas"/>
              <a:ea typeface="Consolas"/>
              <a:cs typeface="Consolas"/>
              <a:sym typeface="Consolas"/>
            </a:endParaRPr>
          </a:p>
          <a:p>
            <a:pPr marL="457200" lvl="1" indent="0">
              <a:spcBef>
                <a:spcPts val="0"/>
              </a:spcBef>
              <a:buNone/>
            </a:pPr>
            <a:r>
              <a:rPr lang="en" sz="1600" dirty="0">
                <a:latin typeface="Consolas"/>
                <a:ea typeface="Consolas"/>
                <a:cs typeface="Consolas"/>
                <a:sym typeface="Consolas"/>
              </a:rPr>
              <a:t>git rm --cached </a:t>
            </a:r>
            <a:r>
              <a:rPr lang="en" sz="1600" dirty="0">
                <a:solidFill>
                  <a:srgbClr val="E69138"/>
                </a:solidFill>
                <a:latin typeface="Consolas"/>
                <a:ea typeface="Consolas"/>
                <a:cs typeface="Consolas"/>
                <a:sym typeface="Consolas"/>
              </a:rPr>
              <a:t>&lt;...file...&gt;</a:t>
            </a:r>
          </a:p>
          <a:p>
            <a:pPr marL="457200" lvl="1" indent="0">
              <a:buNone/>
            </a:pPr>
            <a:r>
              <a:rPr lang="en" sz="1600" dirty="0">
                <a:latin typeface="Consolas"/>
                <a:ea typeface="Consolas"/>
                <a:cs typeface="Consolas"/>
                <a:sym typeface="Consolas"/>
              </a:rPr>
              <a:t>git reset HEAD </a:t>
            </a:r>
            <a:r>
              <a:rPr lang="en" sz="1600" dirty="0">
                <a:solidFill>
                  <a:srgbClr val="E69138"/>
                </a:solidFill>
                <a:latin typeface="Consolas"/>
                <a:ea typeface="Consolas"/>
                <a:cs typeface="Consolas"/>
                <a:sym typeface="Consolas"/>
              </a:rPr>
              <a:t>&lt;...file...&gt;</a:t>
            </a:r>
            <a:endParaRPr sz="1600" dirty="0">
              <a:solidFill>
                <a:srgbClr val="E69138"/>
              </a:solidFill>
              <a:latin typeface="Consolas"/>
              <a:ea typeface="Consolas"/>
              <a:cs typeface="Consolas"/>
              <a:sym typeface="Consolas"/>
            </a:endParaRPr>
          </a:p>
          <a:p>
            <a:pPr marL="457200" lvl="1" indent="0">
              <a:buNone/>
            </a:pPr>
            <a:r>
              <a:rPr lang="en" sz="1050" dirty="0">
                <a:latin typeface="Consolas"/>
                <a:ea typeface="Consolas"/>
                <a:cs typeface="Consolas"/>
                <a:sym typeface="Consolas"/>
              </a:rPr>
              <a:t>// Rename files</a:t>
            </a:r>
            <a:r>
              <a:rPr lang="en" sz="1050" dirty="0">
                <a:solidFill>
                  <a:srgbClr val="E69138"/>
                </a:solidFill>
                <a:latin typeface="Consolas"/>
                <a:ea typeface="Consolas"/>
                <a:cs typeface="Consolas"/>
                <a:sym typeface="Consolas"/>
              </a:rPr>
              <a:t>	</a:t>
            </a:r>
            <a:r>
              <a:rPr lang="en" sz="1600" dirty="0">
                <a:solidFill>
                  <a:srgbClr val="E69138"/>
                </a:solidFill>
                <a:latin typeface="Consolas"/>
                <a:ea typeface="Consolas"/>
                <a:cs typeface="Consolas"/>
                <a:sym typeface="Consolas"/>
              </a:rPr>
              <a:t>	</a:t>
            </a:r>
            <a:endParaRPr sz="1600" dirty="0">
              <a:latin typeface="Consolas"/>
              <a:ea typeface="Consolas"/>
              <a:cs typeface="Consolas"/>
              <a:sym typeface="Consolas"/>
            </a:endParaRPr>
          </a:p>
          <a:p>
            <a:pPr marL="457200" lvl="1" indent="0">
              <a:spcBef>
                <a:spcPts val="0"/>
              </a:spcBef>
              <a:buNone/>
            </a:pPr>
            <a:r>
              <a:rPr lang="en" sz="1600" dirty="0">
                <a:latin typeface="Consolas"/>
                <a:ea typeface="Consolas"/>
                <a:cs typeface="Consolas"/>
                <a:sym typeface="Consolas"/>
              </a:rPr>
              <a:t>git mv </a:t>
            </a:r>
            <a:r>
              <a:rPr lang="en" sz="1600" dirty="0">
                <a:solidFill>
                  <a:srgbClr val="E69138"/>
                </a:solidFill>
                <a:latin typeface="Consolas"/>
                <a:ea typeface="Consolas"/>
                <a:cs typeface="Consolas"/>
                <a:sym typeface="Consolas"/>
              </a:rPr>
              <a:t>&lt;...file...&gt; &lt;...newFile...&gt; </a:t>
            </a:r>
            <a:endParaRPr sz="1600" dirty="0">
              <a:latin typeface="Consolas"/>
              <a:ea typeface="Consolas"/>
              <a:cs typeface="Consolas"/>
              <a:sym typeface="Consolas"/>
            </a:endParaRPr>
          </a:p>
          <a:p>
            <a:pPr marL="0" lvl="0" indent="0" algn="l" rtl="0">
              <a:spcBef>
                <a:spcPts val="1600"/>
              </a:spcBef>
              <a:spcAft>
                <a:spcPts val="0"/>
              </a:spcAft>
              <a:buNone/>
            </a:pPr>
            <a:endParaRPr dirty="0">
              <a:latin typeface="Consolas"/>
              <a:ea typeface="Consolas"/>
              <a:cs typeface="Consolas"/>
              <a:sym typeface="Consolas"/>
            </a:endParaRPr>
          </a:p>
          <a:p>
            <a:pPr marL="0" lvl="0" indent="0" algn="l" rtl="0">
              <a:spcBef>
                <a:spcPts val="1600"/>
              </a:spcBef>
              <a:spcAft>
                <a:spcPts val="1600"/>
              </a:spcAft>
              <a:buNone/>
            </a:pPr>
            <a:endParaRPr sz="1200" dirty="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1E85B8-80F8-4618-ACED-A5E92C7DAA9F}"/>
              </a:ext>
            </a:extLst>
          </p:cNvPr>
          <p:cNvSpPr>
            <a:spLocks noGrp="1"/>
          </p:cNvSpPr>
          <p:nvPr>
            <p:ph type="title"/>
          </p:nvPr>
        </p:nvSpPr>
        <p:spPr/>
        <p:txBody>
          <a:bodyPr/>
          <a:lstStyle/>
          <a:p>
            <a:r>
              <a:rPr lang="en-US" dirty="0"/>
              <a:t>Time travel: git checkout</a:t>
            </a:r>
          </a:p>
        </p:txBody>
      </p:sp>
      <p:sp>
        <p:nvSpPr>
          <p:cNvPr id="5" name="Marcador de texto 4">
            <a:extLst>
              <a:ext uri="{FF2B5EF4-FFF2-40B4-BE49-F238E27FC236}">
                <a16:creationId xmlns:a16="http://schemas.microsoft.com/office/drawing/2014/main" id="{31116169-3CB6-4461-BD9C-F8345A32F896}"/>
              </a:ext>
            </a:extLst>
          </p:cNvPr>
          <p:cNvSpPr>
            <a:spLocks noGrp="1"/>
          </p:cNvSpPr>
          <p:nvPr>
            <p:ph type="body" idx="1"/>
          </p:nvPr>
        </p:nvSpPr>
        <p:spPr>
          <a:xfrm>
            <a:off x="311700" y="1152474"/>
            <a:ext cx="8520600" cy="3146327"/>
          </a:xfrm>
        </p:spPr>
        <p:txBody>
          <a:bodyPr/>
          <a:lstStyle/>
          <a:p>
            <a:r>
              <a:rPr lang="en-US" dirty="0"/>
              <a:t>In the repository, it </a:t>
            </a:r>
            <a:r>
              <a:rPr lang="en-US" b="1" dirty="0"/>
              <a:t>moves the HEAD </a:t>
            </a:r>
            <a:r>
              <a:rPr lang="en-US" dirty="0"/>
              <a:t>reference =&gt; change de repository: changes the current commit</a:t>
            </a:r>
          </a:p>
          <a:p>
            <a:pPr lvl="1">
              <a:spcBef>
                <a:spcPts val="600"/>
              </a:spcBef>
            </a:pPr>
            <a:r>
              <a:rPr lang="en-US" dirty="0"/>
              <a:t>generally, to another branch</a:t>
            </a:r>
          </a:p>
          <a:p>
            <a:pPr lvl="1">
              <a:spcBef>
                <a:spcPts val="600"/>
              </a:spcBef>
            </a:pPr>
            <a:r>
              <a:rPr lang="en-US" dirty="0"/>
              <a:t>to another commit in the branch</a:t>
            </a:r>
          </a:p>
          <a:p>
            <a:endParaRPr lang="en-US" dirty="0"/>
          </a:p>
          <a:p>
            <a:r>
              <a:rPr lang="en-US" dirty="0"/>
              <a:t>It takes data from the new current commit, </a:t>
            </a:r>
            <a:br>
              <a:rPr lang="en-US" dirty="0"/>
            </a:br>
            <a:r>
              <a:rPr lang="en-US" dirty="0"/>
              <a:t>and it copies that data from the repository </a:t>
            </a:r>
          </a:p>
          <a:p>
            <a:pPr lvl="1">
              <a:spcBef>
                <a:spcPts val="600"/>
              </a:spcBef>
            </a:pPr>
            <a:r>
              <a:rPr lang="en-US" dirty="0"/>
              <a:t>to the working area and </a:t>
            </a:r>
          </a:p>
          <a:p>
            <a:pPr lvl="1">
              <a:spcBef>
                <a:spcPts val="600"/>
              </a:spcBef>
            </a:pPr>
            <a:r>
              <a:rPr lang="en-US" dirty="0"/>
              <a:t>To the index.</a:t>
            </a:r>
            <a:endParaRPr lang="es-ES" dirty="0"/>
          </a:p>
        </p:txBody>
      </p:sp>
      <p:sp>
        <p:nvSpPr>
          <p:cNvPr id="8" name="CuadroTexto 7">
            <a:extLst>
              <a:ext uri="{FF2B5EF4-FFF2-40B4-BE49-F238E27FC236}">
                <a16:creationId xmlns:a16="http://schemas.microsoft.com/office/drawing/2014/main" id="{2858AEA2-2E19-40A5-A312-ADD8CCBF54A7}"/>
              </a:ext>
            </a:extLst>
          </p:cNvPr>
          <p:cNvSpPr txBox="1"/>
          <p:nvPr/>
        </p:nvSpPr>
        <p:spPr>
          <a:xfrm>
            <a:off x="6210300" y="3991025"/>
            <a:ext cx="1954381" cy="307777"/>
          </a:xfrm>
          <a:prstGeom prst="rect">
            <a:avLst/>
          </a:prstGeom>
          <a:noFill/>
        </p:spPr>
        <p:txBody>
          <a:bodyPr wrap="none" rtlCol="0">
            <a:spAutoFit/>
          </a:bodyPr>
          <a:lstStyle/>
          <a:p>
            <a:r>
              <a:rPr lang="es-ES" dirty="0"/>
              <a:t>Time </a:t>
            </a:r>
            <a:r>
              <a:rPr lang="es-ES" dirty="0" err="1"/>
              <a:t>travel</a:t>
            </a:r>
            <a:r>
              <a:rPr lang="es-ES" dirty="0"/>
              <a:t> </a:t>
            </a:r>
            <a:r>
              <a:rPr lang="es-ES" dirty="0" err="1"/>
              <a:t>to</a:t>
            </a:r>
            <a:r>
              <a:rPr lang="es-ES" dirty="0"/>
              <a:t> </a:t>
            </a:r>
            <a:r>
              <a:rPr lang="es-ES" dirty="0" err="1"/>
              <a:t>the</a:t>
            </a:r>
            <a:r>
              <a:rPr lang="es-ES" dirty="0"/>
              <a:t> </a:t>
            </a:r>
            <a:r>
              <a:rPr lang="es-ES" dirty="0" err="1"/>
              <a:t>past</a:t>
            </a:r>
            <a:endParaRPr lang="es-ES" dirty="0"/>
          </a:p>
        </p:txBody>
      </p:sp>
      <p:cxnSp>
        <p:nvCxnSpPr>
          <p:cNvPr id="12" name="Conector: angular 11">
            <a:extLst>
              <a:ext uri="{FF2B5EF4-FFF2-40B4-BE49-F238E27FC236}">
                <a16:creationId xmlns:a16="http://schemas.microsoft.com/office/drawing/2014/main" id="{D63C9C3E-1855-47DA-A3FA-431C6C7ECE11}"/>
              </a:ext>
            </a:extLst>
          </p:cNvPr>
          <p:cNvCxnSpPr/>
          <p:nvPr/>
        </p:nvCxnSpPr>
        <p:spPr>
          <a:xfrm>
            <a:off x="4381500" y="2438399"/>
            <a:ext cx="2914650" cy="1552625"/>
          </a:xfrm>
          <a:prstGeom prst="bentConnector3">
            <a:avLst>
              <a:gd name="adj1" fmla="val 1003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14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173166C-A927-4FF7-A843-653D21C1CE03}"/>
              </a:ext>
            </a:extLst>
          </p:cNvPr>
          <p:cNvSpPr>
            <a:spLocks noGrp="1"/>
          </p:cNvSpPr>
          <p:nvPr>
            <p:ph type="title"/>
          </p:nvPr>
        </p:nvSpPr>
        <p:spPr/>
        <p:txBody>
          <a:bodyPr/>
          <a:lstStyle/>
          <a:p>
            <a:r>
              <a:rPr lang="en-US"/>
              <a:t>In sumary</a:t>
            </a:r>
          </a:p>
        </p:txBody>
      </p:sp>
      <p:pic>
        <p:nvPicPr>
          <p:cNvPr id="6" name="Imagen 5">
            <a:extLst>
              <a:ext uri="{FF2B5EF4-FFF2-40B4-BE49-F238E27FC236}">
                <a16:creationId xmlns:a16="http://schemas.microsoft.com/office/drawing/2014/main" id="{894D0652-A208-4F57-89EE-D9DAA2AB9D2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3399" y="1088605"/>
            <a:ext cx="4867275" cy="1938260"/>
          </a:xfrm>
          <a:prstGeom prst="rect">
            <a:avLst/>
          </a:prstGeom>
        </p:spPr>
      </p:pic>
      <p:pic>
        <p:nvPicPr>
          <p:cNvPr id="10" name="Imagen 9">
            <a:extLst>
              <a:ext uri="{FF2B5EF4-FFF2-40B4-BE49-F238E27FC236}">
                <a16:creationId xmlns:a16="http://schemas.microsoft.com/office/drawing/2014/main" id="{5A6020CB-47DA-4F8F-8837-D21BAD84AE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85524" y="1981661"/>
            <a:ext cx="2491276" cy="854970"/>
          </a:xfrm>
          <a:prstGeom prst="rect">
            <a:avLst/>
          </a:prstGeom>
        </p:spPr>
      </p:pic>
      <p:pic>
        <p:nvPicPr>
          <p:cNvPr id="12" name="Imagen 11">
            <a:extLst>
              <a:ext uri="{FF2B5EF4-FFF2-40B4-BE49-F238E27FC236}">
                <a16:creationId xmlns:a16="http://schemas.microsoft.com/office/drawing/2014/main" id="{5FE7AC3D-60DE-4682-B74D-C3D01E86448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6249" y="2898199"/>
            <a:ext cx="4791564" cy="1800276"/>
          </a:xfrm>
          <a:prstGeom prst="rect">
            <a:avLst/>
          </a:prstGeom>
        </p:spPr>
      </p:pic>
      <p:sp>
        <p:nvSpPr>
          <p:cNvPr id="13" name="CuadroTexto 12">
            <a:extLst>
              <a:ext uri="{FF2B5EF4-FFF2-40B4-BE49-F238E27FC236}">
                <a16:creationId xmlns:a16="http://schemas.microsoft.com/office/drawing/2014/main" id="{BE5CC5A9-3E7A-4E02-B611-F421D6CA70BC}"/>
              </a:ext>
            </a:extLst>
          </p:cNvPr>
          <p:cNvSpPr txBox="1"/>
          <p:nvPr/>
        </p:nvSpPr>
        <p:spPr>
          <a:xfrm>
            <a:off x="5662124" y="1903846"/>
            <a:ext cx="2725426" cy="307777"/>
          </a:xfrm>
          <a:prstGeom prst="rect">
            <a:avLst/>
          </a:prstGeom>
          <a:noFill/>
        </p:spPr>
        <p:txBody>
          <a:bodyPr wrap="none" rtlCol="0">
            <a:spAutoFit/>
          </a:bodyPr>
          <a:lstStyle/>
          <a:p>
            <a:r>
              <a:rPr lang="es-ES" dirty="0"/>
              <a:t>New active </a:t>
            </a:r>
            <a:r>
              <a:rPr lang="es-ES" dirty="0" err="1"/>
              <a:t>commit</a:t>
            </a:r>
            <a:r>
              <a:rPr lang="es-ES" dirty="0"/>
              <a:t> (</a:t>
            </a:r>
            <a:r>
              <a:rPr lang="es-ES" dirty="0" err="1"/>
              <a:t>with</a:t>
            </a:r>
            <a:r>
              <a:rPr lang="es-ES" dirty="0"/>
              <a:t> HEAD)</a:t>
            </a:r>
          </a:p>
        </p:txBody>
      </p:sp>
      <p:sp>
        <p:nvSpPr>
          <p:cNvPr id="14" name="CuadroTexto 13">
            <a:extLst>
              <a:ext uri="{FF2B5EF4-FFF2-40B4-BE49-F238E27FC236}">
                <a16:creationId xmlns:a16="http://schemas.microsoft.com/office/drawing/2014/main" id="{42B1C828-0F76-4E14-8CAD-0631493B4D25}"/>
              </a:ext>
            </a:extLst>
          </p:cNvPr>
          <p:cNvSpPr txBox="1"/>
          <p:nvPr/>
        </p:nvSpPr>
        <p:spPr>
          <a:xfrm>
            <a:off x="5662124" y="3437371"/>
            <a:ext cx="2433680" cy="523220"/>
          </a:xfrm>
          <a:prstGeom prst="rect">
            <a:avLst/>
          </a:prstGeom>
          <a:noFill/>
        </p:spPr>
        <p:txBody>
          <a:bodyPr wrap="none" rtlCol="0">
            <a:spAutoFit/>
          </a:bodyPr>
          <a:lstStyle/>
          <a:p>
            <a:r>
              <a:rPr lang="en-US" dirty="0"/>
              <a:t>Previous commit changes to</a:t>
            </a:r>
          </a:p>
          <a:p>
            <a:r>
              <a:rPr lang="en-US" dirty="0"/>
              <a:t>active (with HEAD)</a:t>
            </a:r>
          </a:p>
        </p:txBody>
      </p:sp>
    </p:spTree>
    <p:extLst>
      <p:ext uri="{BB962C8B-B14F-4D97-AF65-F5344CB8AC3E}">
        <p14:creationId xmlns:p14="http://schemas.microsoft.com/office/powerpoint/2010/main" val="341162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A92A84-9331-4EF5-8AF3-9032B624FCEE}"/>
              </a:ext>
            </a:extLst>
          </p:cNvPr>
          <p:cNvSpPr>
            <a:spLocks noGrp="1"/>
          </p:cNvSpPr>
          <p:nvPr>
            <p:ph type="title"/>
          </p:nvPr>
        </p:nvSpPr>
        <p:spPr/>
        <p:txBody>
          <a:bodyPr/>
          <a:lstStyle/>
          <a:p>
            <a:r>
              <a:rPr lang="es-ES" dirty="0" err="1"/>
              <a:t>git</a:t>
            </a:r>
            <a:r>
              <a:rPr lang="es-ES" dirty="0"/>
              <a:t> </a:t>
            </a:r>
            <a:r>
              <a:rPr lang="es-ES" dirty="0" err="1"/>
              <a:t>restore</a:t>
            </a:r>
            <a:r>
              <a:rPr lang="es-ES" dirty="0"/>
              <a:t> &amp; </a:t>
            </a:r>
            <a:r>
              <a:rPr lang="es-ES" dirty="0" err="1"/>
              <a:t>git</a:t>
            </a:r>
            <a:r>
              <a:rPr lang="es-ES" dirty="0"/>
              <a:t> switch</a:t>
            </a:r>
          </a:p>
        </p:txBody>
      </p:sp>
      <p:sp>
        <p:nvSpPr>
          <p:cNvPr id="4" name="CuadroTexto 3">
            <a:extLst>
              <a:ext uri="{FF2B5EF4-FFF2-40B4-BE49-F238E27FC236}">
                <a16:creationId xmlns:a16="http://schemas.microsoft.com/office/drawing/2014/main" id="{B33FC3BD-ED14-4E5B-9023-39778B46F84D}"/>
              </a:ext>
            </a:extLst>
          </p:cNvPr>
          <p:cNvSpPr txBox="1"/>
          <p:nvPr/>
        </p:nvSpPr>
        <p:spPr>
          <a:xfrm>
            <a:off x="711724" y="1302462"/>
            <a:ext cx="3643460" cy="1815882"/>
          </a:xfrm>
          <a:prstGeom prst="rect">
            <a:avLst/>
          </a:prstGeom>
          <a:noFill/>
        </p:spPr>
        <p:txBody>
          <a:bodyPr wrap="square">
            <a:spAutoFit/>
          </a:bodyPr>
          <a:lstStyle/>
          <a:p>
            <a:r>
              <a:rPr lang="en-US" dirty="0"/>
              <a:t>In the repository, git checkout moves the HEAD reference =&gt; change de repository: changes the current commit</a:t>
            </a:r>
          </a:p>
          <a:p>
            <a:endParaRPr lang="en-US" dirty="0"/>
          </a:p>
          <a:p>
            <a:pPr marL="285750" indent="-285750">
              <a:buFontTx/>
              <a:buChar char="-"/>
            </a:pPr>
            <a:r>
              <a:rPr lang="en-US" dirty="0"/>
              <a:t>generally, to another branch</a:t>
            </a:r>
          </a:p>
          <a:p>
            <a:pPr marL="285750" indent="-285750">
              <a:buFontTx/>
              <a:buChar char="-"/>
            </a:pPr>
            <a:endParaRPr lang="en-US" dirty="0"/>
          </a:p>
          <a:p>
            <a:pPr marL="285750" indent="-285750">
              <a:buFontTx/>
              <a:buChar char="-"/>
            </a:pPr>
            <a:r>
              <a:rPr lang="en-US" dirty="0"/>
              <a:t>to another commit in the branch (recovering and </a:t>
            </a:r>
            <a:r>
              <a:rPr lang="en-US" dirty="0" err="1"/>
              <a:t>earli</a:t>
            </a:r>
            <a:r>
              <a:rPr lang="en-US" dirty="0"/>
              <a:t> commit)</a:t>
            </a:r>
          </a:p>
        </p:txBody>
      </p:sp>
      <p:sp>
        <p:nvSpPr>
          <p:cNvPr id="5" name="CuadroTexto 4">
            <a:extLst>
              <a:ext uri="{FF2B5EF4-FFF2-40B4-BE49-F238E27FC236}">
                <a16:creationId xmlns:a16="http://schemas.microsoft.com/office/drawing/2014/main" id="{C1338F4E-8384-43FC-B8DE-03CD3C421A02}"/>
              </a:ext>
            </a:extLst>
          </p:cNvPr>
          <p:cNvSpPr txBox="1"/>
          <p:nvPr/>
        </p:nvSpPr>
        <p:spPr>
          <a:xfrm>
            <a:off x="5109329" y="2655231"/>
            <a:ext cx="979755" cy="307777"/>
          </a:xfrm>
          <a:prstGeom prst="rect">
            <a:avLst/>
          </a:prstGeom>
          <a:noFill/>
        </p:spPr>
        <p:txBody>
          <a:bodyPr wrap="none" rtlCol="0">
            <a:spAutoFit/>
          </a:bodyPr>
          <a:lstStyle/>
          <a:p>
            <a:r>
              <a:rPr lang="es-ES" dirty="0" err="1"/>
              <a:t>git</a:t>
            </a:r>
            <a:r>
              <a:rPr lang="es-ES" dirty="0"/>
              <a:t> </a:t>
            </a:r>
            <a:r>
              <a:rPr lang="es-ES" dirty="0" err="1"/>
              <a:t>restore</a:t>
            </a:r>
            <a:endParaRPr lang="es-ES" dirty="0"/>
          </a:p>
        </p:txBody>
      </p:sp>
      <p:sp>
        <p:nvSpPr>
          <p:cNvPr id="6" name="CuadroTexto 5">
            <a:extLst>
              <a:ext uri="{FF2B5EF4-FFF2-40B4-BE49-F238E27FC236}">
                <a16:creationId xmlns:a16="http://schemas.microsoft.com/office/drawing/2014/main" id="{AF948759-3CCB-49EF-9A62-7A7ECB392204}"/>
              </a:ext>
            </a:extLst>
          </p:cNvPr>
          <p:cNvSpPr txBox="1"/>
          <p:nvPr/>
        </p:nvSpPr>
        <p:spPr>
          <a:xfrm>
            <a:off x="5109329" y="2134988"/>
            <a:ext cx="922047" cy="307777"/>
          </a:xfrm>
          <a:prstGeom prst="rect">
            <a:avLst/>
          </a:prstGeom>
          <a:noFill/>
        </p:spPr>
        <p:txBody>
          <a:bodyPr wrap="none" rtlCol="0">
            <a:spAutoFit/>
          </a:bodyPr>
          <a:lstStyle/>
          <a:p>
            <a:r>
              <a:rPr lang="es-ES" dirty="0" err="1"/>
              <a:t>git</a:t>
            </a:r>
            <a:r>
              <a:rPr lang="es-ES" dirty="0"/>
              <a:t> switch</a:t>
            </a:r>
          </a:p>
        </p:txBody>
      </p:sp>
      <p:cxnSp>
        <p:nvCxnSpPr>
          <p:cNvPr id="8" name="Conector recto de flecha 7">
            <a:extLst>
              <a:ext uri="{FF2B5EF4-FFF2-40B4-BE49-F238E27FC236}">
                <a16:creationId xmlns:a16="http://schemas.microsoft.com/office/drawing/2014/main" id="{61A78595-CCC2-4194-AC98-CCF3928B02BA}"/>
              </a:ext>
            </a:extLst>
          </p:cNvPr>
          <p:cNvCxnSpPr/>
          <p:nvPr/>
        </p:nvCxnSpPr>
        <p:spPr>
          <a:xfrm>
            <a:off x="3459638" y="2288876"/>
            <a:ext cx="1385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40F57A1-0126-4F27-BAB4-73DF95AAACFE}"/>
              </a:ext>
            </a:extLst>
          </p:cNvPr>
          <p:cNvCxnSpPr>
            <a:cxnSpLocks/>
          </p:cNvCxnSpPr>
          <p:nvPr/>
        </p:nvCxnSpPr>
        <p:spPr>
          <a:xfrm>
            <a:off x="3817856" y="2809119"/>
            <a:ext cx="867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7F878EC5-047B-4D71-A1FB-0FE0CFA2C68B}"/>
              </a:ext>
            </a:extLst>
          </p:cNvPr>
          <p:cNvSpPr txBox="1"/>
          <p:nvPr/>
        </p:nvSpPr>
        <p:spPr>
          <a:xfrm>
            <a:off x="6367806" y="3346988"/>
            <a:ext cx="1847654" cy="738664"/>
          </a:xfrm>
          <a:prstGeom prst="rect">
            <a:avLst/>
          </a:prstGeom>
          <a:noFill/>
        </p:spPr>
        <p:txBody>
          <a:bodyPr wrap="square" rtlCol="0">
            <a:spAutoFit/>
          </a:bodyPr>
          <a:lstStyle/>
          <a:p>
            <a:r>
              <a:rPr lang="en-US" dirty="0"/>
              <a:t>Better functionality for </a:t>
            </a:r>
            <a:r>
              <a:rPr lang="en-US" dirty="0" err="1"/>
              <a:t>unstage</a:t>
            </a:r>
            <a:r>
              <a:rPr lang="en-US" dirty="0"/>
              <a:t> a file, in stead of reset</a:t>
            </a:r>
          </a:p>
        </p:txBody>
      </p:sp>
      <p:sp>
        <p:nvSpPr>
          <p:cNvPr id="14" name="Flecha: curvada hacia la izquierda 13">
            <a:extLst>
              <a:ext uri="{FF2B5EF4-FFF2-40B4-BE49-F238E27FC236}">
                <a16:creationId xmlns:a16="http://schemas.microsoft.com/office/drawing/2014/main" id="{13D4C361-911C-40EA-B2F6-63C5104D12ED}"/>
              </a:ext>
            </a:extLst>
          </p:cNvPr>
          <p:cNvSpPr/>
          <p:nvPr/>
        </p:nvSpPr>
        <p:spPr>
          <a:xfrm rot="2047638">
            <a:off x="5370070" y="3156791"/>
            <a:ext cx="680509" cy="111905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6" name="CuadroTexto 15">
            <a:extLst>
              <a:ext uri="{FF2B5EF4-FFF2-40B4-BE49-F238E27FC236}">
                <a16:creationId xmlns:a16="http://schemas.microsoft.com/office/drawing/2014/main" id="{50283BF0-9FDD-4149-B8BC-67E16B7FBCAA}"/>
              </a:ext>
            </a:extLst>
          </p:cNvPr>
          <p:cNvSpPr txBox="1"/>
          <p:nvPr/>
        </p:nvSpPr>
        <p:spPr>
          <a:xfrm>
            <a:off x="813454" y="3403081"/>
            <a:ext cx="4097912" cy="1169551"/>
          </a:xfrm>
          <a:prstGeom prst="rect">
            <a:avLst/>
          </a:prstGeom>
          <a:noFill/>
        </p:spPr>
        <p:txBody>
          <a:bodyPr wrap="square">
            <a:spAutoFit/>
          </a:bodyPr>
          <a:lstStyle/>
          <a:p>
            <a:r>
              <a:rPr lang="en-US" dirty="0"/>
              <a:t>If we need to </a:t>
            </a:r>
            <a:r>
              <a:rPr lang="en-US" dirty="0" err="1"/>
              <a:t>unstage</a:t>
            </a:r>
            <a:r>
              <a:rPr lang="en-US" dirty="0"/>
              <a:t> some file:</a:t>
            </a:r>
          </a:p>
          <a:p>
            <a:r>
              <a:rPr lang="en-US" dirty="0"/>
              <a:t>git restore --staged index.html</a:t>
            </a:r>
          </a:p>
          <a:p>
            <a:r>
              <a:rPr lang="en-US" dirty="0"/>
              <a:t>If we need to undo changes in working directory:</a:t>
            </a:r>
          </a:p>
          <a:p>
            <a:r>
              <a:rPr lang="en-US" dirty="0"/>
              <a:t>git restore scripts.js</a:t>
            </a:r>
          </a:p>
          <a:p>
            <a:r>
              <a:rPr lang="en-US" dirty="0"/>
              <a:t>Warning: this operation can't be reverted!</a:t>
            </a:r>
            <a:endParaRPr lang="es-ES" dirty="0"/>
          </a:p>
        </p:txBody>
      </p:sp>
    </p:spTree>
    <p:extLst>
      <p:ext uri="{BB962C8B-B14F-4D97-AF65-F5344CB8AC3E}">
        <p14:creationId xmlns:p14="http://schemas.microsoft.com/office/powerpoint/2010/main" val="2824788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45"/>
          <p:cNvPicPr preferRelativeResize="0"/>
          <p:nvPr/>
        </p:nvPicPr>
        <p:blipFill>
          <a:blip r:embed="rId3">
            <a:alphaModFix/>
          </a:blip>
          <a:stretch>
            <a:fillRect/>
          </a:stretch>
        </p:blipFill>
        <p:spPr>
          <a:xfrm>
            <a:off x="3095625" y="2228850"/>
            <a:ext cx="5320213" cy="2162175"/>
          </a:xfrm>
          <a:prstGeom prst="rect">
            <a:avLst/>
          </a:prstGeom>
          <a:noFill/>
          <a:ln>
            <a:noFill/>
          </a:ln>
        </p:spPr>
      </p:pic>
      <p:sp>
        <p:nvSpPr>
          <p:cNvPr id="239" name="Google Shape;23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The Three Options of Git Reset</a:t>
            </a:r>
            <a:endParaRPr sz="2400"/>
          </a:p>
          <a:p>
            <a:pPr marL="0" lvl="0" indent="0" algn="ctr" rtl="0">
              <a:spcBef>
                <a:spcPts val="0"/>
              </a:spcBef>
              <a:spcAft>
                <a:spcPts val="0"/>
              </a:spcAft>
              <a:buNone/>
            </a:pPr>
            <a:endParaRPr sz="2400"/>
          </a:p>
          <a:p>
            <a:pPr marL="0" lvl="0" indent="0" algn="ctr" rtl="0">
              <a:spcBef>
                <a:spcPts val="0"/>
              </a:spcBef>
              <a:spcAft>
                <a:spcPts val="0"/>
              </a:spcAft>
              <a:buNone/>
            </a:pPr>
            <a:endParaRPr sz="2400"/>
          </a:p>
        </p:txBody>
      </p:sp>
      <p:sp>
        <p:nvSpPr>
          <p:cNvPr id="2" name="CuadroTexto 1">
            <a:extLst>
              <a:ext uri="{FF2B5EF4-FFF2-40B4-BE49-F238E27FC236}">
                <a16:creationId xmlns:a16="http://schemas.microsoft.com/office/drawing/2014/main" id="{07CE7BE2-18B8-46B3-93DB-23B94FC26BD6}"/>
              </a:ext>
            </a:extLst>
          </p:cNvPr>
          <p:cNvSpPr txBox="1"/>
          <p:nvPr/>
        </p:nvSpPr>
        <p:spPr>
          <a:xfrm>
            <a:off x="600075" y="1133475"/>
            <a:ext cx="6563727" cy="738664"/>
          </a:xfrm>
          <a:prstGeom prst="rect">
            <a:avLst/>
          </a:prstGeom>
          <a:noFill/>
        </p:spPr>
        <p:txBody>
          <a:bodyPr wrap="square" rtlCol="0">
            <a:spAutoFit/>
          </a:bodyPr>
          <a:lstStyle/>
          <a:p>
            <a:pPr marL="342900" indent="-342900">
              <a:buFont typeface="+mj-lt"/>
              <a:buAutoNum type="arabicPeriod"/>
            </a:pPr>
            <a:r>
              <a:rPr lang="en-US" dirty="0"/>
              <a:t>It </a:t>
            </a:r>
            <a:r>
              <a:rPr lang="en-US" b="1" dirty="0"/>
              <a:t>moves the current branch</a:t>
            </a:r>
            <a:r>
              <a:rPr lang="en-US" dirty="0"/>
              <a:t>, so it also changes the current commit. </a:t>
            </a:r>
          </a:p>
          <a:p>
            <a:pPr marL="342900" indent="-342900">
              <a:buFont typeface="+mj-lt"/>
              <a:buAutoNum type="arabicPeriod"/>
            </a:pPr>
            <a:r>
              <a:rPr lang="en-US" dirty="0"/>
              <a:t>Optionally, it copies the files and directories from the new current commit to the working area and the index</a:t>
            </a:r>
            <a:endParaRPr lang="es-ES" dirty="0"/>
          </a:p>
        </p:txBody>
      </p:sp>
      <p:pic>
        <p:nvPicPr>
          <p:cNvPr id="4" name="Imagen 3">
            <a:extLst>
              <a:ext uri="{FF2B5EF4-FFF2-40B4-BE49-F238E27FC236}">
                <a16:creationId xmlns:a16="http://schemas.microsoft.com/office/drawing/2014/main" id="{92D91EBE-8325-482D-8899-B085EEE186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0075" y="2348389"/>
            <a:ext cx="2815801" cy="1600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32DB3-CFBD-4EF1-A298-88E627957358}"/>
              </a:ext>
            </a:extLst>
          </p:cNvPr>
          <p:cNvSpPr>
            <a:spLocks noGrp="1"/>
          </p:cNvSpPr>
          <p:nvPr>
            <p:ph type="title"/>
          </p:nvPr>
        </p:nvSpPr>
        <p:spPr/>
        <p:txBody>
          <a:bodyPr/>
          <a:lstStyle/>
          <a:p>
            <a:r>
              <a:rPr lang="es-ES" dirty="0" err="1"/>
              <a:t>Squashing</a:t>
            </a:r>
            <a:r>
              <a:rPr lang="es-ES" dirty="0"/>
              <a:t> </a:t>
            </a:r>
          </a:p>
        </p:txBody>
      </p:sp>
      <p:sp>
        <p:nvSpPr>
          <p:cNvPr id="3" name="Marcador de texto 2">
            <a:extLst>
              <a:ext uri="{FF2B5EF4-FFF2-40B4-BE49-F238E27FC236}">
                <a16:creationId xmlns:a16="http://schemas.microsoft.com/office/drawing/2014/main" id="{429EA913-A3CE-4867-ACEC-25758509CB38}"/>
              </a:ext>
            </a:extLst>
          </p:cNvPr>
          <p:cNvSpPr>
            <a:spLocks noGrp="1"/>
          </p:cNvSpPr>
          <p:nvPr>
            <p:ph type="body" idx="1"/>
          </p:nvPr>
        </p:nvSpPr>
        <p:spPr>
          <a:xfrm>
            <a:off x="2521500" y="1628725"/>
            <a:ext cx="4688925" cy="2505125"/>
          </a:xfrm>
        </p:spPr>
        <p:txBody>
          <a:bodyPr/>
          <a:lstStyle/>
          <a:p>
            <a:r>
              <a:rPr lang="es-ES" dirty="0" err="1"/>
              <a:t>git</a:t>
            </a:r>
            <a:r>
              <a:rPr lang="es-ES" dirty="0"/>
              <a:t> </a:t>
            </a:r>
            <a:r>
              <a:rPr lang="es-ES" dirty="0" err="1"/>
              <a:t>commit</a:t>
            </a:r>
            <a:r>
              <a:rPr lang="es-ES" dirty="0"/>
              <a:t> a</a:t>
            </a:r>
          </a:p>
          <a:p>
            <a:r>
              <a:rPr lang="es-ES" dirty="0" err="1"/>
              <a:t>git</a:t>
            </a:r>
            <a:r>
              <a:rPr lang="es-ES" dirty="0"/>
              <a:t> </a:t>
            </a:r>
            <a:r>
              <a:rPr lang="es-ES" dirty="0" err="1"/>
              <a:t>commit</a:t>
            </a:r>
            <a:r>
              <a:rPr lang="es-ES" dirty="0"/>
              <a:t> b</a:t>
            </a:r>
          </a:p>
          <a:p>
            <a:r>
              <a:rPr lang="es-ES" dirty="0" err="1"/>
              <a:t>git</a:t>
            </a:r>
            <a:r>
              <a:rPr lang="es-ES" dirty="0"/>
              <a:t> </a:t>
            </a:r>
            <a:r>
              <a:rPr lang="es-ES" dirty="0" err="1"/>
              <a:t>commit</a:t>
            </a:r>
            <a:r>
              <a:rPr lang="es-ES" dirty="0"/>
              <a:t> c</a:t>
            </a:r>
          </a:p>
          <a:p>
            <a:r>
              <a:rPr lang="es-ES" dirty="0" err="1"/>
              <a:t>git</a:t>
            </a:r>
            <a:r>
              <a:rPr lang="es-ES" dirty="0"/>
              <a:t> </a:t>
            </a:r>
            <a:r>
              <a:rPr lang="es-ES" dirty="0" err="1"/>
              <a:t>reset</a:t>
            </a:r>
            <a:r>
              <a:rPr lang="es-ES" dirty="0"/>
              <a:t> –</a:t>
            </a:r>
            <a:r>
              <a:rPr lang="es-ES" dirty="0" err="1"/>
              <a:t>soft</a:t>
            </a:r>
            <a:r>
              <a:rPr lang="es-ES" dirty="0"/>
              <a:t> HEAD~3</a:t>
            </a:r>
          </a:p>
          <a:p>
            <a:r>
              <a:rPr lang="es-ES" dirty="0"/>
              <a:t>// a – b – c </a:t>
            </a:r>
            <a:r>
              <a:rPr lang="es-ES" dirty="0" err="1"/>
              <a:t>came</a:t>
            </a:r>
            <a:r>
              <a:rPr lang="es-ES" dirty="0"/>
              <a:t> back </a:t>
            </a:r>
            <a:r>
              <a:rPr lang="es-ES" dirty="0" err="1"/>
              <a:t>to</a:t>
            </a:r>
            <a:r>
              <a:rPr lang="es-ES" dirty="0"/>
              <a:t> </a:t>
            </a:r>
            <a:r>
              <a:rPr lang="es-ES" dirty="0" err="1"/>
              <a:t>index</a:t>
            </a:r>
            <a:endParaRPr lang="es-ES" dirty="0"/>
          </a:p>
          <a:p>
            <a:r>
              <a:rPr lang="es-ES" dirty="0" err="1"/>
              <a:t>git</a:t>
            </a:r>
            <a:r>
              <a:rPr lang="es-ES" dirty="0"/>
              <a:t> </a:t>
            </a:r>
            <a:r>
              <a:rPr lang="es-ES" dirty="0" err="1"/>
              <a:t>commit</a:t>
            </a:r>
            <a:r>
              <a:rPr lang="es-ES" dirty="0"/>
              <a:t> a-b-c </a:t>
            </a:r>
          </a:p>
        </p:txBody>
      </p:sp>
    </p:spTree>
    <p:extLst>
      <p:ext uri="{BB962C8B-B14F-4D97-AF65-F5344CB8AC3E}">
        <p14:creationId xmlns:p14="http://schemas.microsoft.com/office/powerpoint/2010/main" val="3599197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A0FBB6-FF79-463E-99C3-5EBAD7280FA9}"/>
              </a:ext>
            </a:extLst>
          </p:cNvPr>
          <p:cNvSpPr>
            <a:spLocks noGrp="1"/>
          </p:cNvSpPr>
          <p:nvPr>
            <p:ph type="title"/>
          </p:nvPr>
        </p:nvSpPr>
        <p:spPr/>
        <p:txBody>
          <a:bodyPr/>
          <a:lstStyle/>
          <a:p>
            <a:r>
              <a:rPr lang="es-ES" dirty="0" err="1"/>
              <a:t>Commits</a:t>
            </a:r>
            <a:r>
              <a:rPr lang="es-ES" dirty="0"/>
              <a:t> in </a:t>
            </a:r>
            <a:r>
              <a:rPr lang="es-ES" dirty="0" err="1"/>
              <a:t>summary</a:t>
            </a:r>
            <a:r>
              <a:rPr lang="es-ES" dirty="0"/>
              <a:t> (</a:t>
            </a:r>
            <a:r>
              <a:rPr lang="es-ES" dirty="0" err="1"/>
              <a:t>again</a:t>
            </a:r>
            <a:r>
              <a:rPr lang="es-ES" dirty="0"/>
              <a:t>)</a:t>
            </a:r>
          </a:p>
        </p:txBody>
      </p:sp>
      <p:sp>
        <p:nvSpPr>
          <p:cNvPr id="5" name="Marcador de texto 4">
            <a:extLst>
              <a:ext uri="{FF2B5EF4-FFF2-40B4-BE49-F238E27FC236}">
                <a16:creationId xmlns:a16="http://schemas.microsoft.com/office/drawing/2014/main" id="{A2A73985-BA63-45D7-8FAC-4F7E37986F13}"/>
              </a:ext>
            </a:extLst>
          </p:cNvPr>
          <p:cNvSpPr>
            <a:spLocks noGrp="1"/>
          </p:cNvSpPr>
          <p:nvPr>
            <p:ph type="body" idx="1"/>
          </p:nvPr>
        </p:nvSpPr>
        <p:spPr>
          <a:xfrm>
            <a:off x="745333" y="1491839"/>
            <a:ext cx="7012927" cy="2835063"/>
          </a:xfrm>
        </p:spPr>
        <p:txBody>
          <a:bodyPr/>
          <a:lstStyle/>
          <a:p>
            <a:r>
              <a:rPr lang="en-US" dirty="0"/>
              <a:t>It's a snapshot of our project</a:t>
            </a:r>
          </a:p>
          <a:p>
            <a:r>
              <a:rPr lang="en-US" dirty="0"/>
              <a:t>It has an </a:t>
            </a:r>
            <a:r>
              <a:rPr lang="en-US" dirty="0" err="1"/>
              <a:t>identificator</a:t>
            </a:r>
            <a:endParaRPr lang="en-US" dirty="0"/>
          </a:p>
          <a:p>
            <a:r>
              <a:rPr lang="en-US" dirty="0"/>
              <a:t>It has a message describing the changes</a:t>
            </a:r>
          </a:p>
          <a:p>
            <a:r>
              <a:rPr lang="en-US" dirty="0"/>
              <a:t>It doesn't </a:t>
            </a:r>
            <a:r>
              <a:rPr lang="en-US" dirty="0" err="1"/>
              <a:t>dissapear</a:t>
            </a:r>
            <a:r>
              <a:rPr lang="en-US" dirty="0"/>
              <a:t> (not true)</a:t>
            </a:r>
          </a:p>
          <a:p>
            <a:r>
              <a:rPr lang="en-US" dirty="0"/>
              <a:t>It knows which its previous commit/s are</a:t>
            </a:r>
          </a:p>
          <a:p>
            <a:r>
              <a:rPr lang="en-US" dirty="0"/>
              <a:t>It knows who its author is</a:t>
            </a:r>
          </a:p>
          <a:p>
            <a:r>
              <a:rPr lang="en-US" dirty="0"/>
              <a:t>It knows the date and time when it was created</a:t>
            </a:r>
            <a:endParaRPr lang="es-ES" dirty="0"/>
          </a:p>
        </p:txBody>
      </p:sp>
    </p:spTree>
    <p:extLst>
      <p:ext uri="{BB962C8B-B14F-4D97-AF65-F5344CB8AC3E}">
        <p14:creationId xmlns:p14="http://schemas.microsoft.com/office/powerpoint/2010/main" val="353694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1327252" y="2943576"/>
            <a:ext cx="2626138" cy="1675488"/>
          </a:xfrm>
          <a:prstGeom prst="rect">
            <a:avLst/>
          </a:prstGeom>
          <a:noFill/>
          <a:ln>
            <a:noFill/>
          </a:ln>
        </p:spPr>
      </p:pic>
      <p:pic>
        <p:nvPicPr>
          <p:cNvPr id="4" name="Imagen 3">
            <a:extLst>
              <a:ext uri="{FF2B5EF4-FFF2-40B4-BE49-F238E27FC236}">
                <a16:creationId xmlns:a16="http://schemas.microsoft.com/office/drawing/2014/main" id="{3E6A8076-4C76-4700-9534-9E34182E45F0}"/>
              </a:ext>
            </a:extLst>
          </p:cNvPr>
          <p:cNvPicPr>
            <a:picLocks noChangeAspect="1"/>
          </p:cNvPicPr>
          <p:nvPr/>
        </p:nvPicPr>
        <p:blipFill>
          <a:blip r:embed="rId4"/>
          <a:stretch>
            <a:fillRect/>
          </a:stretch>
        </p:blipFill>
        <p:spPr>
          <a:xfrm>
            <a:off x="1107706" y="370187"/>
            <a:ext cx="3065230" cy="2359566"/>
          </a:xfrm>
          <a:prstGeom prst="rect">
            <a:avLst/>
          </a:prstGeom>
        </p:spPr>
      </p:pic>
      <p:sp>
        <p:nvSpPr>
          <p:cNvPr id="6" name="CuadroTexto 5">
            <a:extLst>
              <a:ext uri="{FF2B5EF4-FFF2-40B4-BE49-F238E27FC236}">
                <a16:creationId xmlns:a16="http://schemas.microsoft.com/office/drawing/2014/main" id="{0554551C-F8C0-4489-BFF9-45D6F190DA9F}"/>
              </a:ext>
            </a:extLst>
          </p:cNvPr>
          <p:cNvSpPr txBox="1"/>
          <p:nvPr/>
        </p:nvSpPr>
        <p:spPr>
          <a:xfrm>
            <a:off x="4901758" y="667474"/>
            <a:ext cx="3665583" cy="1600438"/>
          </a:xfrm>
          <a:prstGeom prst="rect">
            <a:avLst/>
          </a:prstGeom>
          <a:noFill/>
        </p:spPr>
        <p:txBody>
          <a:bodyPr wrap="square">
            <a:spAutoFit/>
          </a:bodyPr>
          <a:lstStyle/>
          <a:p>
            <a:pPr marL="0" marR="0" rtl="0">
              <a:spcBef>
                <a:spcPts val="0"/>
              </a:spcBef>
              <a:spcAft>
                <a:spcPts val="0"/>
              </a:spcAft>
            </a:pPr>
            <a:r>
              <a:rPr lang="es-ES" sz="1400" dirty="0">
                <a:effectLst/>
                <a:latin typeface="Calibri" panose="020F0502020204030204" pitchFamily="34" charset="0"/>
              </a:rPr>
              <a:t>Servers</a:t>
            </a:r>
          </a:p>
          <a:p>
            <a:pPr marL="285750" indent="-285750" rtl="0" fontAlgn="ctr">
              <a:spcBef>
                <a:spcPts val="0"/>
              </a:spcBef>
              <a:spcAft>
                <a:spcPts val="0"/>
              </a:spcAft>
              <a:buFont typeface="Arial" panose="020B0604020202020204" pitchFamily="34" charset="0"/>
              <a:buChar char="•"/>
            </a:pPr>
            <a:r>
              <a:rPr lang="bin-NG" sz="1400" i="1" dirty="0">
                <a:effectLst/>
                <a:latin typeface="Calibri" panose="020F0502020204030204" pitchFamily="34" charset="0"/>
              </a:rPr>
              <a:t>gitolite</a:t>
            </a:r>
            <a:r>
              <a:rPr lang="es-ES" sz="1400" dirty="0">
                <a:effectLst/>
                <a:latin typeface="Calibri" panose="020F0502020204030204" pitchFamily="34" charset="0"/>
              </a:rPr>
              <a:t> </a:t>
            </a:r>
            <a:r>
              <a:rPr lang="es-ES" sz="1400" dirty="0">
                <a:effectLst/>
                <a:latin typeface="Calibri" panose="020F0502020204030204" pitchFamily="34" charset="0"/>
                <a:hlinkClick r:id="rId5"/>
              </a:rPr>
              <a:t>http://gitolite.com/gitolite/index.html</a:t>
            </a:r>
            <a:endParaRPr lang="es-ES" sz="1100" dirty="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bin-NG" sz="1400" i="1" dirty="0">
                <a:effectLst/>
                <a:latin typeface="Calibri" panose="020F0502020204030204" pitchFamily="34" charset="0"/>
              </a:rPr>
              <a:t>gitosis</a:t>
            </a:r>
            <a:r>
              <a:rPr lang="es-ES" sz="1400" dirty="0">
                <a:effectLst/>
                <a:latin typeface="Calibri" panose="020F0502020204030204" pitchFamily="34" charset="0"/>
              </a:rPr>
              <a:t> </a:t>
            </a:r>
            <a:r>
              <a:rPr lang="es-ES" sz="1400" dirty="0">
                <a:effectLst/>
                <a:latin typeface="Calibri" panose="020F0502020204030204" pitchFamily="34" charset="0"/>
                <a:hlinkClick r:id="rId6"/>
              </a:rPr>
              <a:t>https://git-scm.com/book/es/v1/Git-en-un-servidor-Gitosis</a:t>
            </a:r>
            <a:endParaRPr lang="es-ES" sz="1100" dirty="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bin-NG" sz="1400" i="1" dirty="0">
                <a:effectLst/>
                <a:latin typeface="Calibri" panose="020F0502020204030204" pitchFamily="34" charset="0"/>
              </a:rPr>
              <a:t>GitLab</a:t>
            </a:r>
            <a:r>
              <a:rPr lang="es-ES" sz="1400" dirty="0">
                <a:effectLst/>
                <a:latin typeface="Calibri" panose="020F0502020204030204" pitchFamily="34" charset="0"/>
              </a:rPr>
              <a:t>, para Linux (interfaz Web,)</a:t>
            </a:r>
            <a:r>
              <a:rPr lang="es-ES" sz="1400" dirty="0">
                <a:effectLst/>
                <a:latin typeface="Calibri" panose="020F0502020204030204" pitchFamily="34" charset="0"/>
                <a:hlinkClick r:id="rId7"/>
              </a:rPr>
              <a:t>https://about.gitlab.com/equipos </a:t>
            </a:r>
            <a:endParaRPr lang="es-ES" sz="1100" dirty="0">
              <a:effectLst/>
              <a:latin typeface="Calibri" panose="020F0502020204030204" pitchFamily="34" charset="0"/>
            </a:endParaRPr>
          </a:p>
        </p:txBody>
      </p:sp>
      <p:sp>
        <p:nvSpPr>
          <p:cNvPr id="8" name="CuadroTexto 7">
            <a:extLst>
              <a:ext uri="{FF2B5EF4-FFF2-40B4-BE49-F238E27FC236}">
                <a16:creationId xmlns:a16="http://schemas.microsoft.com/office/drawing/2014/main" id="{097C8EA5-04C7-4CBC-9B71-4B42A456F526}"/>
              </a:ext>
            </a:extLst>
          </p:cNvPr>
          <p:cNvSpPr txBox="1"/>
          <p:nvPr/>
        </p:nvSpPr>
        <p:spPr>
          <a:xfrm>
            <a:off x="5323058" y="3220216"/>
            <a:ext cx="3067050" cy="954107"/>
          </a:xfrm>
          <a:prstGeom prst="rect">
            <a:avLst/>
          </a:prstGeom>
          <a:noFill/>
        </p:spPr>
        <p:txBody>
          <a:bodyPr wrap="square">
            <a:spAutoFit/>
          </a:bodyPr>
          <a:lstStyle/>
          <a:p>
            <a:pPr marL="0" marR="0" rtl="0">
              <a:spcBef>
                <a:spcPts val="0"/>
              </a:spcBef>
              <a:spcAft>
                <a:spcPts val="0"/>
              </a:spcAft>
            </a:pPr>
            <a:r>
              <a:rPr lang="es-ES" sz="1400" dirty="0">
                <a:effectLst/>
                <a:latin typeface="Calibri" panose="020F0502020204030204" pitchFamily="34" charset="0"/>
              </a:rPr>
              <a:t>Hosting (</a:t>
            </a:r>
            <a:r>
              <a:rPr lang="es-ES" sz="1400" dirty="0" err="1">
                <a:effectLst/>
                <a:latin typeface="Calibri" panose="020F0502020204030204" pitchFamily="34" charset="0"/>
              </a:rPr>
              <a:t>repositories</a:t>
            </a:r>
            <a:r>
              <a:rPr lang="es-ES" sz="1400" dirty="0">
                <a:effectLst/>
                <a:latin typeface="Calibri" panose="020F0502020204030204" pitchFamily="34" charset="0"/>
              </a:rPr>
              <a:t>)</a:t>
            </a:r>
          </a:p>
          <a:p>
            <a:pPr marL="285750" indent="-285750" rtl="0" fontAlgn="ctr">
              <a:spcBef>
                <a:spcPts val="0"/>
              </a:spcBef>
              <a:spcAft>
                <a:spcPts val="0"/>
              </a:spcAft>
              <a:buFont typeface="Arial" panose="020B0604020202020204" pitchFamily="34" charset="0"/>
              <a:buChar char="•"/>
            </a:pPr>
            <a:r>
              <a:rPr lang="es-ES" sz="1400" dirty="0">
                <a:effectLst/>
                <a:latin typeface="Calibri" panose="020F0502020204030204" pitchFamily="34" charset="0"/>
              </a:rPr>
              <a:t>GitHub - </a:t>
            </a:r>
            <a:r>
              <a:rPr lang="es-ES" sz="1400" dirty="0">
                <a:effectLst/>
                <a:latin typeface="Calibri" panose="020F0502020204030204" pitchFamily="34" charset="0"/>
                <a:hlinkClick r:id="rId8"/>
              </a:rPr>
              <a:t>https://github.com/</a:t>
            </a:r>
            <a:endParaRPr lang="es-ES" sz="1100" dirty="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US" sz="1400" i="1" dirty="0">
                <a:effectLst/>
                <a:latin typeface="Calibri" panose="020F0502020204030204" pitchFamily="34" charset="0"/>
              </a:rPr>
              <a:t>Bitbucket</a:t>
            </a:r>
            <a:r>
              <a:rPr lang="es-ES" sz="1400" dirty="0">
                <a:effectLst/>
                <a:latin typeface="Calibri" panose="020F0502020204030204" pitchFamily="34" charset="0"/>
              </a:rPr>
              <a:t> </a:t>
            </a:r>
            <a:r>
              <a:rPr lang="es-ES" sz="1400" dirty="0">
                <a:effectLst/>
                <a:latin typeface="Calibri" panose="020F0502020204030204" pitchFamily="34" charset="0"/>
                <a:hlinkClick r:id="rId9"/>
              </a:rPr>
              <a:t>https://bitbucket.org/</a:t>
            </a:r>
            <a:endParaRPr lang="es-ES" sz="1100" dirty="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US" sz="1400" i="1" dirty="0">
                <a:effectLst/>
                <a:latin typeface="Calibri" panose="020F0502020204030204" pitchFamily="34" charset="0"/>
              </a:rPr>
              <a:t>GitLab</a:t>
            </a:r>
            <a:r>
              <a:rPr lang="es-ES" sz="1400" dirty="0">
                <a:effectLst/>
                <a:latin typeface="Calibri" panose="020F0502020204030204" pitchFamily="34" charset="0"/>
              </a:rPr>
              <a:t> </a:t>
            </a:r>
            <a:r>
              <a:rPr lang="es-ES" sz="1400" dirty="0">
                <a:effectLst/>
                <a:latin typeface="Calibri" panose="020F0502020204030204" pitchFamily="34" charset="0"/>
                <a:hlinkClick r:id="rId10"/>
              </a:rPr>
              <a:t>https://about.gitlab.com/</a:t>
            </a:r>
            <a:endParaRPr lang="es-ES" sz="1100" dirty="0">
              <a:effectLst/>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Stages of a File</a:t>
            </a:r>
            <a:endParaRPr/>
          </a:p>
        </p:txBody>
      </p:sp>
      <p:pic>
        <p:nvPicPr>
          <p:cNvPr id="84" name="Google Shape;84;p20" descr="The Three Stages Of Git - Opendev-blog - Medium"/>
          <p:cNvPicPr preferRelativeResize="0"/>
          <p:nvPr/>
        </p:nvPicPr>
        <p:blipFill>
          <a:blip r:embed="rId3">
            <a:alphaModFix/>
          </a:blip>
          <a:stretch>
            <a:fillRect/>
          </a:stretch>
        </p:blipFill>
        <p:spPr>
          <a:xfrm>
            <a:off x="762000" y="1400775"/>
            <a:ext cx="7620000" cy="3143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9" descr="Development: How to add a favicon to GitHub pages - The Agile Manager -  Medium"/>
          <p:cNvPicPr preferRelativeResize="0"/>
          <p:nvPr/>
        </p:nvPicPr>
        <p:blipFill rotWithShape="1">
          <a:blip r:embed="rId3">
            <a:alphaModFix/>
          </a:blip>
          <a:srcRect l="27059" r="22449"/>
          <a:stretch/>
        </p:blipFill>
        <p:spPr>
          <a:xfrm>
            <a:off x="658907" y="1017725"/>
            <a:ext cx="2091018" cy="2329476"/>
          </a:xfrm>
          <a:prstGeom prst="rect">
            <a:avLst/>
          </a:prstGeom>
          <a:noFill/>
          <a:ln>
            <a:noFill/>
          </a:ln>
        </p:spPr>
      </p:pic>
      <p:pic>
        <p:nvPicPr>
          <p:cNvPr id="141" name="Google Shape;141;p29" descr="How to setup one-click deployment to Itch.io - Coffee Break RL by  CoffeeBreakDev"/>
          <p:cNvPicPr preferRelativeResize="0"/>
          <p:nvPr/>
        </p:nvPicPr>
        <p:blipFill>
          <a:blip r:embed="rId4">
            <a:alphaModFix/>
          </a:blip>
          <a:stretch>
            <a:fillRect/>
          </a:stretch>
        </p:blipFill>
        <p:spPr>
          <a:xfrm>
            <a:off x="2595088" y="1136900"/>
            <a:ext cx="2516691" cy="2280231"/>
          </a:xfrm>
          <a:prstGeom prst="rect">
            <a:avLst/>
          </a:prstGeom>
          <a:noFill/>
          <a:ln>
            <a:noFill/>
          </a:ln>
          <a:effectLst>
            <a:outerShdw blurRad="57150" dist="19050" dir="5400000" algn="bl" rotWithShape="0">
              <a:srgbClr val="000000">
                <a:alpha val="50000"/>
              </a:srgbClr>
            </a:outerShdw>
          </a:effectLst>
        </p:spPr>
      </p:pic>
      <p:pic>
        <p:nvPicPr>
          <p:cNvPr id="142" name="Google Shape;142;p29" descr="Bitbucket Logo (Atlassian) Download Vector"/>
          <p:cNvPicPr preferRelativeResize="0"/>
          <p:nvPr/>
        </p:nvPicPr>
        <p:blipFill>
          <a:blip r:embed="rId5">
            <a:alphaModFix/>
          </a:blip>
          <a:stretch>
            <a:fillRect/>
          </a:stretch>
        </p:blipFill>
        <p:spPr>
          <a:xfrm>
            <a:off x="970476" y="3536306"/>
            <a:ext cx="4141303" cy="918873"/>
          </a:xfrm>
          <a:prstGeom prst="rect">
            <a:avLst/>
          </a:prstGeom>
          <a:noFill/>
          <a:ln>
            <a:noFill/>
          </a:ln>
          <a:effectLst>
            <a:outerShdw blurRad="57150" dist="19050" dir="5400000" algn="bl" rotWithShape="0">
              <a:srgbClr val="000000">
                <a:alpha val="50000"/>
              </a:srgbClr>
            </a:outerShdw>
          </a:effectLst>
        </p:spPr>
      </p:pic>
      <p:sp>
        <p:nvSpPr>
          <p:cNvPr id="2" name="Título 1">
            <a:extLst>
              <a:ext uri="{FF2B5EF4-FFF2-40B4-BE49-F238E27FC236}">
                <a16:creationId xmlns:a16="http://schemas.microsoft.com/office/drawing/2014/main" id="{5BEB2617-47A1-4D0E-9FEE-76DBC35BAF6C}"/>
              </a:ext>
            </a:extLst>
          </p:cNvPr>
          <p:cNvSpPr>
            <a:spLocks noGrp="1"/>
          </p:cNvSpPr>
          <p:nvPr>
            <p:ph type="title"/>
          </p:nvPr>
        </p:nvSpPr>
        <p:spPr/>
        <p:txBody>
          <a:bodyPr/>
          <a:lstStyle/>
          <a:p>
            <a:r>
              <a:rPr lang="es-ES" dirty="0" err="1"/>
              <a:t>Repesitories</a:t>
            </a:r>
            <a:r>
              <a:rPr lang="es-ES" dirty="0"/>
              <a:t> Hosting</a:t>
            </a:r>
          </a:p>
        </p:txBody>
      </p:sp>
      <p:pic>
        <p:nvPicPr>
          <p:cNvPr id="4" name="Imagen 3">
            <a:extLst>
              <a:ext uri="{FF2B5EF4-FFF2-40B4-BE49-F238E27FC236}">
                <a16:creationId xmlns:a16="http://schemas.microsoft.com/office/drawing/2014/main" id="{FE9F8517-AAEB-4D14-8B0F-8D18AE7F1037}"/>
              </a:ext>
            </a:extLst>
          </p:cNvPr>
          <p:cNvPicPr>
            <a:picLocks noChangeAspect="1"/>
          </p:cNvPicPr>
          <p:nvPr/>
        </p:nvPicPr>
        <p:blipFill>
          <a:blip r:embed="rId6"/>
          <a:stretch>
            <a:fillRect/>
          </a:stretch>
        </p:blipFill>
        <p:spPr>
          <a:xfrm>
            <a:off x="5746793" y="1431635"/>
            <a:ext cx="2738300" cy="2280230"/>
          </a:xfrm>
          <a:prstGeom prst="rect">
            <a:avLst/>
          </a:prstGeom>
        </p:spPr>
      </p:pic>
      <p:sp>
        <p:nvSpPr>
          <p:cNvPr id="5" name="CuadroTexto 4">
            <a:extLst>
              <a:ext uri="{FF2B5EF4-FFF2-40B4-BE49-F238E27FC236}">
                <a16:creationId xmlns:a16="http://schemas.microsoft.com/office/drawing/2014/main" id="{65BB40F2-25ED-4017-A012-F4A9DB9A0877}"/>
              </a:ext>
            </a:extLst>
          </p:cNvPr>
          <p:cNvSpPr txBox="1"/>
          <p:nvPr/>
        </p:nvSpPr>
        <p:spPr>
          <a:xfrm>
            <a:off x="6676465" y="3971886"/>
            <a:ext cx="1199367" cy="307777"/>
          </a:xfrm>
          <a:prstGeom prst="rect">
            <a:avLst/>
          </a:prstGeom>
          <a:noFill/>
        </p:spPr>
        <p:txBody>
          <a:bodyPr wrap="none" rtlCol="0">
            <a:spAutoFit/>
          </a:bodyPr>
          <a:lstStyle/>
          <a:p>
            <a:r>
              <a:rPr lang="es-ES" dirty="0" err="1"/>
              <a:t>Colaboration</a:t>
            </a:r>
            <a:endParaRPr lang="es-E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2645112" y="563367"/>
            <a:ext cx="6032200" cy="2889725"/>
          </a:xfrm>
          <a:prstGeom prst="rect">
            <a:avLst/>
          </a:prstGeom>
          <a:noFill/>
          <a:ln>
            <a:noFill/>
          </a:ln>
          <a:effectLst>
            <a:outerShdw blurRad="57150" dist="19050" dir="5400000" algn="bl" rotWithShape="0">
              <a:srgbClr val="000000">
                <a:alpha val="50000"/>
              </a:srgbClr>
            </a:outerShdw>
          </a:effectLst>
        </p:spPr>
      </p:pic>
      <p:pic>
        <p:nvPicPr>
          <p:cNvPr id="3" name="Google Shape;158;p32">
            <a:extLst>
              <a:ext uri="{FF2B5EF4-FFF2-40B4-BE49-F238E27FC236}">
                <a16:creationId xmlns:a16="http://schemas.microsoft.com/office/drawing/2014/main" id="{B99E9A66-709E-40D0-A40E-B8CBBC7E17DA}"/>
              </a:ext>
            </a:extLst>
          </p:cNvPr>
          <p:cNvPicPr preferRelativeResize="0"/>
          <p:nvPr/>
        </p:nvPicPr>
        <p:blipFill>
          <a:blip r:embed="rId4">
            <a:alphaModFix/>
          </a:blip>
          <a:stretch>
            <a:fillRect/>
          </a:stretch>
        </p:blipFill>
        <p:spPr>
          <a:xfrm>
            <a:off x="1895474" y="3588752"/>
            <a:ext cx="5499775" cy="1366721"/>
          </a:xfrm>
          <a:prstGeom prst="rect">
            <a:avLst/>
          </a:prstGeom>
          <a:noFill/>
          <a:ln>
            <a:noFill/>
          </a:ln>
        </p:spPr>
      </p:pic>
      <p:pic>
        <p:nvPicPr>
          <p:cNvPr id="4" name="Google Shape;148;p30" descr="Development: How to add a favicon to GitHub pages - The Agile Manager -  Medium">
            <a:extLst>
              <a:ext uri="{FF2B5EF4-FFF2-40B4-BE49-F238E27FC236}">
                <a16:creationId xmlns:a16="http://schemas.microsoft.com/office/drawing/2014/main" id="{D963643D-05C3-4F37-A0F2-C2FAE7081812}"/>
              </a:ext>
            </a:extLst>
          </p:cNvPr>
          <p:cNvPicPr preferRelativeResize="0"/>
          <p:nvPr/>
        </p:nvPicPr>
        <p:blipFill rotWithShape="1">
          <a:blip r:embed="rId5">
            <a:alphaModFix/>
          </a:blip>
          <a:srcRect l="30293" t="15532" r="30571" b="9790"/>
          <a:stretch/>
        </p:blipFill>
        <p:spPr>
          <a:xfrm>
            <a:off x="533296" y="1166256"/>
            <a:ext cx="1686499" cy="1810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Título 1">
            <a:extLst>
              <a:ext uri="{FF2B5EF4-FFF2-40B4-BE49-F238E27FC236}">
                <a16:creationId xmlns:a16="http://schemas.microsoft.com/office/drawing/2014/main" id="{682B2380-7648-481E-AA89-BF9B6023DBFC}"/>
              </a:ext>
            </a:extLst>
          </p:cNvPr>
          <p:cNvSpPr>
            <a:spLocks noGrp="1"/>
          </p:cNvSpPr>
          <p:nvPr>
            <p:ph type="title"/>
          </p:nvPr>
        </p:nvSpPr>
        <p:spPr/>
        <p:txBody>
          <a:bodyPr/>
          <a:lstStyle/>
          <a:p>
            <a:r>
              <a:rPr lang="en-US"/>
              <a:t>Create a new GitHub repository </a:t>
            </a:r>
          </a:p>
        </p:txBody>
      </p:sp>
      <p:pic>
        <p:nvPicPr>
          <p:cNvPr id="4" name="Imagen 3">
            <a:extLst>
              <a:ext uri="{FF2B5EF4-FFF2-40B4-BE49-F238E27FC236}">
                <a16:creationId xmlns:a16="http://schemas.microsoft.com/office/drawing/2014/main" id="{594B4B65-C61D-444F-88E3-A382F8F06E7F}"/>
              </a:ext>
            </a:extLst>
          </p:cNvPr>
          <p:cNvPicPr>
            <a:picLocks noChangeAspect="1"/>
          </p:cNvPicPr>
          <p:nvPr/>
        </p:nvPicPr>
        <p:blipFill>
          <a:blip r:embed="rId3"/>
          <a:stretch>
            <a:fillRect/>
          </a:stretch>
        </p:blipFill>
        <p:spPr>
          <a:xfrm>
            <a:off x="2259673" y="1317101"/>
            <a:ext cx="3769795" cy="33813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Push a Git Repository to a Code Hosting Provider</a:t>
            </a:r>
            <a:endParaRPr sz="2400"/>
          </a:p>
        </p:txBody>
      </p:sp>
      <p:sp>
        <p:nvSpPr>
          <p:cNvPr id="169" name="Google Shape;169;p34"/>
          <p:cNvSpPr txBox="1">
            <a:spLocks noGrp="1"/>
          </p:cNvSpPr>
          <p:nvPr>
            <p:ph type="body" idx="1"/>
          </p:nvPr>
        </p:nvSpPr>
        <p:spPr>
          <a:xfrm>
            <a:off x="790575" y="2190699"/>
            <a:ext cx="7384500" cy="222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latin typeface="Consolas"/>
                <a:ea typeface="Consolas"/>
                <a:cs typeface="Consolas"/>
                <a:sym typeface="Consolas"/>
              </a:rPr>
              <a:t>echo “# skylab-bootcamp-202007” &gt;&gt; README.md </a:t>
            </a:r>
            <a:endParaRPr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git add .</a:t>
            </a:r>
            <a:endParaRPr sz="1200"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git commit -m “Create readme file”</a:t>
            </a:r>
            <a:endParaRPr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git remote add origin https://github.com/</a:t>
            </a:r>
            <a:r>
              <a:rPr lang="en" dirty="0">
                <a:solidFill>
                  <a:srgbClr val="E69138"/>
                </a:solidFill>
                <a:latin typeface="Consolas"/>
                <a:ea typeface="Consolas"/>
                <a:cs typeface="Consolas"/>
                <a:sym typeface="Consolas"/>
              </a:rPr>
              <a:t>&lt;...&gt;</a:t>
            </a:r>
            <a:r>
              <a:rPr lang="en" dirty="0">
                <a:latin typeface="Consolas"/>
                <a:ea typeface="Consolas"/>
                <a:cs typeface="Consolas"/>
                <a:sym typeface="Consolas"/>
              </a:rPr>
              <a:t>/</a:t>
            </a:r>
            <a:r>
              <a:rPr lang="en" dirty="0">
                <a:solidFill>
                  <a:srgbClr val="E69138"/>
                </a:solidFill>
                <a:latin typeface="Consolas"/>
                <a:ea typeface="Consolas"/>
                <a:cs typeface="Consolas"/>
                <a:sym typeface="Consolas"/>
              </a:rPr>
              <a:t>&lt;...&gt;</a:t>
            </a:r>
            <a:r>
              <a:rPr lang="en" dirty="0">
                <a:latin typeface="Consolas"/>
                <a:ea typeface="Consolas"/>
                <a:cs typeface="Consolas"/>
                <a:sym typeface="Consolas"/>
              </a:rPr>
              <a:t>.git</a:t>
            </a:r>
            <a:endParaRPr dirty="0">
              <a:latin typeface="Consolas"/>
              <a:ea typeface="Consolas"/>
              <a:cs typeface="Consolas"/>
              <a:sym typeface="Consolas"/>
            </a:endParaRPr>
          </a:p>
          <a:p>
            <a:pPr marL="0" lvl="0" indent="0" algn="l" rtl="0">
              <a:spcBef>
                <a:spcPts val="600"/>
              </a:spcBef>
              <a:spcAft>
                <a:spcPts val="0"/>
              </a:spcAft>
              <a:buNone/>
            </a:pPr>
            <a:r>
              <a:rPr lang="en" dirty="0">
                <a:latin typeface="Consolas"/>
                <a:ea typeface="Consolas"/>
                <a:cs typeface="Consolas"/>
                <a:sym typeface="Consolas"/>
              </a:rPr>
              <a:t>git push -u origin master</a:t>
            </a:r>
            <a:endParaRPr dirty="0">
              <a:latin typeface="Consolas"/>
              <a:ea typeface="Consolas"/>
              <a:cs typeface="Consolas"/>
              <a:sym typeface="Consolas"/>
            </a:endParaRPr>
          </a:p>
        </p:txBody>
      </p:sp>
      <p:sp>
        <p:nvSpPr>
          <p:cNvPr id="2" name="CuadroTexto 1">
            <a:extLst>
              <a:ext uri="{FF2B5EF4-FFF2-40B4-BE49-F238E27FC236}">
                <a16:creationId xmlns:a16="http://schemas.microsoft.com/office/drawing/2014/main" id="{DEE3A034-6D64-4FC8-8CE7-5F373E55C469}"/>
              </a:ext>
            </a:extLst>
          </p:cNvPr>
          <p:cNvSpPr txBox="1"/>
          <p:nvPr/>
        </p:nvSpPr>
        <p:spPr>
          <a:xfrm>
            <a:off x="790575" y="1342602"/>
            <a:ext cx="2630848" cy="523220"/>
          </a:xfrm>
          <a:prstGeom prst="rect">
            <a:avLst/>
          </a:prstGeom>
          <a:noFill/>
        </p:spPr>
        <p:txBody>
          <a:bodyPr wrap="none" rtlCol="0">
            <a:spAutoFit/>
          </a:bodyPr>
          <a:lstStyle/>
          <a:p>
            <a:r>
              <a:rPr lang="es-ES" b="1" dirty="0" err="1">
                <a:solidFill>
                  <a:srgbClr val="C00000"/>
                </a:solidFill>
              </a:rPr>
              <a:t>git</a:t>
            </a:r>
            <a:r>
              <a:rPr lang="es-ES" b="1" dirty="0">
                <a:solidFill>
                  <a:srgbClr val="C00000"/>
                </a:solidFill>
              </a:rPr>
              <a:t> remote </a:t>
            </a:r>
            <a:r>
              <a:rPr lang="es-ES" dirty="0"/>
              <a:t>: </a:t>
            </a:r>
            <a:r>
              <a:rPr lang="es-ES" dirty="0" err="1"/>
              <a:t>connect</a:t>
            </a:r>
            <a:r>
              <a:rPr lang="es-ES" dirty="0"/>
              <a:t> </a:t>
            </a:r>
            <a:r>
              <a:rPr lang="es-ES" dirty="0" err="1"/>
              <a:t>to</a:t>
            </a:r>
            <a:r>
              <a:rPr lang="es-ES" dirty="0"/>
              <a:t> remote</a:t>
            </a:r>
          </a:p>
          <a:p>
            <a:r>
              <a:rPr lang="es-ES" b="1" dirty="0" err="1">
                <a:solidFill>
                  <a:srgbClr val="C00000"/>
                </a:solidFill>
              </a:rPr>
              <a:t>git</a:t>
            </a:r>
            <a:r>
              <a:rPr lang="es-ES" b="1" dirty="0">
                <a:solidFill>
                  <a:srgbClr val="C00000"/>
                </a:solidFill>
              </a:rPr>
              <a:t> </a:t>
            </a:r>
            <a:r>
              <a:rPr lang="es-ES" b="1" dirty="0" err="1">
                <a:solidFill>
                  <a:srgbClr val="C00000"/>
                </a:solidFill>
              </a:rPr>
              <a:t>push</a:t>
            </a:r>
            <a:r>
              <a:rPr lang="es-ES" b="1" dirty="0">
                <a:solidFill>
                  <a:srgbClr val="C00000"/>
                </a:solidFill>
              </a:rPr>
              <a:t> </a:t>
            </a:r>
            <a:r>
              <a:rPr lang="es-ES" dirty="0"/>
              <a:t>: </a:t>
            </a:r>
            <a:r>
              <a:rPr lang="es-ES" dirty="0" err="1"/>
              <a:t>update</a:t>
            </a:r>
            <a:r>
              <a:rPr lang="es-ES" dirty="0"/>
              <a:t> remote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Char char="●"/>
            </a:pPr>
            <a:r>
              <a:rPr lang="en" dirty="0"/>
              <a:t>Code hosting providers: Github</a:t>
            </a:r>
            <a:endParaRPr dirty="0"/>
          </a:p>
          <a:p>
            <a:pPr marL="457200" lvl="0" indent="-342900" algn="l" rtl="0">
              <a:lnSpc>
                <a:spcPct val="200000"/>
              </a:lnSpc>
              <a:spcBef>
                <a:spcPts val="0"/>
              </a:spcBef>
              <a:spcAft>
                <a:spcPts val="0"/>
              </a:spcAft>
              <a:buSzPts val="1800"/>
              <a:buChar char="●"/>
            </a:pPr>
            <a:r>
              <a:rPr lang="en" dirty="0"/>
              <a:t>Create an account</a:t>
            </a:r>
            <a:endParaRPr dirty="0"/>
          </a:p>
          <a:p>
            <a:pPr marL="457200" lvl="0" indent="-342900" algn="l" rtl="0">
              <a:lnSpc>
                <a:spcPct val="115000"/>
              </a:lnSpc>
              <a:spcBef>
                <a:spcPts val="0"/>
              </a:spcBef>
              <a:spcAft>
                <a:spcPts val="0"/>
              </a:spcAft>
              <a:buSzPts val="1800"/>
              <a:buChar char="●"/>
            </a:pPr>
            <a:r>
              <a:rPr lang="en" dirty="0"/>
              <a:t>Push out Git project to a code hosting provider</a:t>
            </a:r>
            <a:endParaRPr dirty="0"/>
          </a:p>
        </p:txBody>
      </p:sp>
      <p:pic>
        <p:nvPicPr>
          <p:cNvPr id="5" name="Picture 2" descr="Full Stack and Front End Developer Bootcamps - ISDI Coders">
            <a:extLst>
              <a:ext uri="{FF2B5EF4-FFF2-40B4-BE49-F238E27FC236}">
                <a16:creationId xmlns:a16="http://schemas.microsoft.com/office/drawing/2014/main" id="{95434DD2-9C05-4530-9E9F-E1E3F4761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446"/>
          <a:stretch/>
        </p:blipFill>
        <p:spPr bwMode="auto">
          <a:xfrm>
            <a:off x="367500" y="1743075"/>
            <a:ext cx="3751275" cy="20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Extended Git Basic Operations</a:t>
            </a:r>
            <a:endParaRPr dirty="0"/>
          </a:p>
        </p:txBody>
      </p:sp>
      <p:pic>
        <p:nvPicPr>
          <p:cNvPr id="245" name="Google Shape;245;p46" descr="NavTechno: GIT Basics"/>
          <p:cNvPicPr preferRelativeResize="0"/>
          <p:nvPr/>
        </p:nvPicPr>
        <p:blipFill>
          <a:blip r:embed="rId3">
            <a:alphaModFix/>
          </a:blip>
          <a:stretch>
            <a:fillRect/>
          </a:stretch>
        </p:blipFill>
        <p:spPr>
          <a:xfrm>
            <a:off x="1515409" y="1284194"/>
            <a:ext cx="6113182" cy="35632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542C1-2A56-4B16-98EB-0D7E9ED5A166}"/>
              </a:ext>
            </a:extLst>
          </p:cNvPr>
          <p:cNvSpPr>
            <a:spLocks noGrp="1"/>
          </p:cNvSpPr>
          <p:nvPr>
            <p:ph type="title"/>
          </p:nvPr>
        </p:nvSpPr>
        <p:spPr/>
        <p:txBody>
          <a:bodyPr/>
          <a:lstStyle/>
          <a:p>
            <a:r>
              <a:rPr lang="en-US" dirty="0"/>
              <a:t>Import data from a GitHub repository</a:t>
            </a:r>
          </a:p>
        </p:txBody>
      </p:sp>
      <p:pic>
        <p:nvPicPr>
          <p:cNvPr id="4097" name="Picture 1" descr="Texto alternativo generado por el equipo:&#10;Ú»¬½¸ &#10; &#10; &#10; &#10; &#10;ü ¹·¬ º»¬½¸ ä®»°±â ä¾®¿²½¸â &#10;">
            <a:extLst>
              <a:ext uri="{FF2B5EF4-FFF2-40B4-BE49-F238E27FC236}">
                <a16:creationId xmlns:a16="http://schemas.microsoft.com/office/drawing/2014/main" id="{C97DDE4D-DA19-4CB9-9788-18F530EA3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529" y="1156770"/>
            <a:ext cx="1962150" cy="33847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61113FA-6FCB-4586-9A4A-7499D2D3ED67}"/>
              </a:ext>
            </a:extLst>
          </p:cNvPr>
          <p:cNvPicPr>
            <a:picLocks noChangeAspect="1"/>
          </p:cNvPicPr>
          <p:nvPr/>
        </p:nvPicPr>
        <p:blipFill>
          <a:blip r:embed="rId3"/>
          <a:stretch>
            <a:fillRect/>
          </a:stretch>
        </p:blipFill>
        <p:spPr>
          <a:xfrm>
            <a:off x="5216448" y="1212783"/>
            <a:ext cx="2278101" cy="2102379"/>
          </a:xfrm>
          <a:prstGeom prst="rect">
            <a:avLst/>
          </a:prstGeom>
        </p:spPr>
      </p:pic>
      <p:sp>
        <p:nvSpPr>
          <p:cNvPr id="6" name="CuadroTexto 5">
            <a:extLst>
              <a:ext uri="{FF2B5EF4-FFF2-40B4-BE49-F238E27FC236}">
                <a16:creationId xmlns:a16="http://schemas.microsoft.com/office/drawing/2014/main" id="{AC1EBD5A-A00D-4096-93AE-56458A9974FB}"/>
              </a:ext>
            </a:extLst>
          </p:cNvPr>
          <p:cNvSpPr txBox="1"/>
          <p:nvPr/>
        </p:nvSpPr>
        <p:spPr>
          <a:xfrm>
            <a:off x="2092484" y="4680524"/>
            <a:ext cx="2073195" cy="307777"/>
          </a:xfrm>
          <a:prstGeom prst="rect">
            <a:avLst/>
          </a:prstGeom>
          <a:noFill/>
        </p:spPr>
        <p:txBody>
          <a:bodyPr wrap="square">
            <a:spAutoFit/>
          </a:bodyPr>
          <a:lstStyle/>
          <a:p>
            <a:r>
              <a:rPr lang="es-ES" sz="1400" dirty="0" err="1">
                <a:effectLst/>
                <a:latin typeface="Calibri" panose="020F0502020204030204" pitchFamily="34" charset="0"/>
              </a:rPr>
              <a:t>git</a:t>
            </a:r>
            <a:r>
              <a:rPr lang="es-ES" sz="1400" dirty="0">
                <a:effectLst/>
                <a:latin typeface="Calibri" panose="020F0502020204030204" pitchFamily="34" charset="0"/>
              </a:rPr>
              <a:t> </a:t>
            </a:r>
            <a:r>
              <a:rPr lang="es-ES" sz="1400" dirty="0" err="1">
                <a:effectLst/>
                <a:latin typeface="Calibri" panose="020F0502020204030204" pitchFamily="34" charset="0"/>
              </a:rPr>
              <a:t>fetch</a:t>
            </a:r>
            <a:r>
              <a:rPr lang="es-ES" sz="1400" dirty="0">
                <a:effectLst/>
                <a:latin typeface="Calibri" panose="020F0502020204030204" pitchFamily="34" charset="0"/>
              </a:rPr>
              <a:t> &lt;repo&gt; &lt;</a:t>
            </a:r>
            <a:r>
              <a:rPr lang="es-ES" sz="1400" dirty="0" err="1">
                <a:effectLst/>
                <a:latin typeface="Calibri" panose="020F0502020204030204" pitchFamily="34" charset="0"/>
              </a:rPr>
              <a:t>branch</a:t>
            </a:r>
            <a:r>
              <a:rPr lang="es-ES" sz="1400" dirty="0">
                <a:effectLst/>
                <a:latin typeface="Calibri" panose="020F0502020204030204" pitchFamily="34" charset="0"/>
              </a:rPr>
              <a:t>&gt;</a:t>
            </a:r>
            <a:endParaRPr lang="es-ES" dirty="0"/>
          </a:p>
        </p:txBody>
      </p:sp>
      <p:sp>
        <p:nvSpPr>
          <p:cNvPr id="8" name="CuadroTexto 7">
            <a:extLst>
              <a:ext uri="{FF2B5EF4-FFF2-40B4-BE49-F238E27FC236}">
                <a16:creationId xmlns:a16="http://schemas.microsoft.com/office/drawing/2014/main" id="{14447441-CB1F-4E31-8369-D53BEC8F34C6}"/>
              </a:ext>
            </a:extLst>
          </p:cNvPr>
          <p:cNvSpPr txBox="1"/>
          <p:nvPr/>
        </p:nvSpPr>
        <p:spPr>
          <a:xfrm>
            <a:off x="5292648" y="3510219"/>
            <a:ext cx="2374977" cy="307777"/>
          </a:xfrm>
          <a:prstGeom prst="rect">
            <a:avLst/>
          </a:prstGeom>
          <a:noFill/>
        </p:spPr>
        <p:txBody>
          <a:bodyPr wrap="square">
            <a:spAutoFit/>
          </a:bodyPr>
          <a:lstStyle/>
          <a:p>
            <a:r>
              <a:rPr lang="es-ES" dirty="0"/>
              <a:t> </a:t>
            </a:r>
            <a:r>
              <a:rPr lang="es-ES" dirty="0" err="1"/>
              <a:t>git</a:t>
            </a:r>
            <a:r>
              <a:rPr lang="es-ES" dirty="0"/>
              <a:t> </a:t>
            </a:r>
            <a:r>
              <a:rPr lang="es-ES" dirty="0" err="1"/>
              <a:t>pull</a:t>
            </a:r>
            <a:r>
              <a:rPr lang="es-ES" dirty="0"/>
              <a:t> &lt;repo&gt; &lt;</a:t>
            </a:r>
            <a:r>
              <a:rPr lang="es-ES" dirty="0" err="1"/>
              <a:t>branch</a:t>
            </a:r>
            <a:r>
              <a:rPr lang="es-ES" dirty="0"/>
              <a:t>&gt;</a:t>
            </a:r>
          </a:p>
        </p:txBody>
      </p:sp>
      <p:sp>
        <p:nvSpPr>
          <p:cNvPr id="10" name="CuadroTexto 9">
            <a:extLst>
              <a:ext uri="{FF2B5EF4-FFF2-40B4-BE49-F238E27FC236}">
                <a16:creationId xmlns:a16="http://schemas.microsoft.com/office/drawing/2014/main" id="{40986F32-358C-4405-AF53-70A9439444D7}"/>
              </a:ext>
            </a:extLst>
          </p:cNvPr>
          <p:cNvSpPr txBox="1"/>
          <p:nvPr/>
        </p:nvSpPr>
        <p:spPr>
          <a:xfrm>
            <a:off x="5216448" y="3930717"/>
            <a:ext cx="2927427" cy="307777"/>
          </a:xfrm>
          <a:prstGeom prst="rect">
            <a:avLst/>
          </a:prstGeom>
          <a:noFill/>
        </p:spPr>
        <p:txBody>
          <a:bodyPr wrap="square">
            <a:spAutoFit/>
          </a:bodyPr>
          <a:lstStyle/>
          <a:p>
            <a:r>
              <a:rPr lang="es-ES" b="1" dirty="0"/>
              <a:t>Git </a:t>
            </a:r>
            <a:r>
              <a:rPr lang="es-ES" b="1" dirty="0" err="1"/>
              <a:t>Pull</a:t>
            </a:r>
            <a:r>
              <a:rPr lang="es-ES" b="1" dirty="0"/>
              <a:t> = Git </a:t>
            </a:r>
            <a:r>
              <a:rPr lang="es-ES" b="1" dirty="0" err="1"/>
              <a:t>Fetch</a:t>
            </a:r>
            <a:r>
              <a:rPr lang="es-ES" b="1" dirty="0"/>
              <a:t> + Git </a:t>
            </a:r>
            <a:r>
              <a:rPr lang="es-ES" b="1" dirty="0" err="1"/>
              <a:t>Merge</a:t>
            </a:r>
            <a:endParaRPr lang="es-ES" b="1" dirty="0"/>
          </a:p>
        </p:txBody>
      </p:sp>
      <p:sp>
        <p:nvSpPr>
          <p:cNvPr id="12" name="CuadroTexto 11">
            <a:extLst>
              <a:ext uri="{FF2B5EF4-FFF2-40B4-BE49-F238E27FC236}">
                <a16:creationId xmlns:a16="http://schemas.microsoft.com/office/drawing/2014/main" id="{1C92B472-D5C3-476D-8E9B-20D455B99885}"/>
              </a:ext>
            </a:extLst>
          </p:cNvPr>
          <p:cNvSpPr txBox="1"/>
          <p:nvPr/>
        </p:nvSpPr>
        <p:spPr>
          <a:xfrm>
            <a:off x="511725" y="1633031"/>
            <a:ext cx="1012902" cy="523220"/>
          </a:xfrm>
          <a:prstGeom prst="rect">
            <a:avLst/>
          </a:prstGeom>
          <a:noFill/>
        </p:spPr>
        <p:txBody>
          <a:bodyPr wrap="square">
            <a:spAutoFit/>
          </a:bodyPr>
          <a:lstStyle/>
          <a:p>
            <a:r>
              <a:rPr lang="es-ES" b="1" dirty="0" err="1">
                <a:solidFill>
                  <a:srgbClr val="C00000"/>
                </a:solidFill>
                <a:latin typeface="Montserrat" panose="00000500000000000000" pitchFamily="2" charset="0"/>
              </a:rPr>
              <a:t>git</a:t>
            </a:r>
            <a:r>
              <a:rPr lang="es-ES" b="1" dirty="0">
                <a:solidFill>
                  <a:srgbClr val="C00000"/>
                </a:solidFill>
                <a:latin typeface="Montserrat" panose="00000500000000000000" pitchFamily="2" charset="0"/>
              </a:rPr>
              <a:t> </a:t>
            </a:r>
            <a:r>
              <a:rPr lang="es-ES" b="1" dirty="0" err="1">
                <a:solidFill>
                  <a:srgbClr val="C00000"/>
                </a:solidFill>
                <a:latin typeface="Montserrat" panose="00000500000000000000" pitchFamily="2" charset="0"/>
              </a:rPr>
              <a:t>pull</a:t>
            </a:r>
            <a:endParaRPr lang="es-ES" b="1" dirty="0">
              <a:solidFill>
                <a:srgbClr val="C00000"/>
              </a:solidFill>
              <a:latin typeface="Montserrat" panose="00000500000000000000" pitchFamily="2" charset="0"/>
            </a:endParaRPr>
          </a:p>
          <a:p>
            <a:r>
              <a:rPr lang="es-ES" b="1" dirty="0" err="1">
                <a:solidFill>
                  <a:srgbClr val="C00000"/>
                </a:solidFill>
                <a:latin typeface="Montserrat" panose="00000500000000000000" pitchFamily="2" charset="0"/>
              </a:rPr>
              <a:t>git</a:t>
            </a:r>
            <a:r>
              <a:rPr lang="es-ES" b="1" dirty="0">
                <a:solidFill>
                  <a:srgbClr val="C00000"/>
                </a:solidFill>
                <a:latin typeface="Montserrat" panose="00000500000000000000" pitchFamily="2" charset="0"/>
              </a:rPr>
              <a:t> </a:t>
            </a:r>
            <a:r>
              <a:rPr lang="es-ES" b="1" dirty="0" err="1">
                <a:solidFill>
                  <a:srgbClr val="C00000"/>
                </a:solidFill>
                <a:latin typeface="Montserrat" panose="00000500000000000000" pitchFamily="2" charset="0"/>
              </a:rPr>
              <a:t>fetch</a:t>
            </a:r>
            <a:r>
              <a:rPr lang="es-ES" b="1" dirty="0">
                <a:solidFill>
                  <a:srgbClr val="C00000"/>
                </a:solidFill>
                <a:latin typeface="Montserrat" panose="00000500000000000000" pitchFamily="2" charset="0"/>
              </a:rPr>
              <a:t> </a:t>
            </a:r>
          </a:p>
        </p:txBody>
      </p:sp>
      <p:sp>
        <p:nvSpPr>
          <p:cNvPr id="14" name="CuadroTexto 13">
            <a:extLst>
              <a:ext uri="{FF2B5EF4-FFF2-40B4-BE49-F238E27FC236}">
                <a16:creationId xmlns:a16="http://schemas.microsoft.com/office/drawing/2014/main" id="{22928BDC-C52D-4345-A70F-8EED363A175F}"/>
              </a:ext>
            </a:extLst>
          </p:cNvPr>
          <p:cNvSpPr txBox="1"/>
          <p:nvPr/>
        </p:nvSpPr>
        <p:spPr>
          <a:xfrm>
            <a:off x="5292648" y="4426676"/>
            <a:ext cx="2851227" cy="307777"/>
          </a:xfrm>
          <a:prstGeom prst="rect">
            <a:avLst/>
          </a:prstGeom>
          <a:noFill/>
        </p:spPr>
        <p:txBody>
          <a:bodyPr wrap="square">
            <a:spAutoFit/>
          </a:bodyPr>
          <a:lstStyle/>
          <a:p>
            <a:r>
              <a:rPr lang="en-US" dirty="0"/>
              <a:t>git pull -rebase </a:t>
            </a:r>
            <a:r>
              <a:rPr lang="es-ES" dirty="0"/>
              <a:t>&lt;repo&gt; &lt;</a:t>
            </a:r>
            <a:r>
              <a:rPr lang="es-ES" dirty="0" err="1"/>
              <a:t>branch</a:t>
            </a:r>
            <a:r>
              <a:rPr lang="es-ES" dirty="0"/>
              <a:t>&gt;</a:t>
            </a:r>
          </a:p>
        </p:txBody>
      </p:sp>
    </p:spTree>
    <p:extLst>
      <p:ext uri="{BB962C8B-B14F-4D97-AF65-F5344CB8AC3E}">
        <p14:creationId xmlns:p14="http://schemas.microsoft.com/office/powerpoint/2010/main" val="3678645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464075" y="152400"/>
            <a:ext cx="8215859"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p:nvPr>
        </p:nvSpPr>
        <p:spPr>
          <a:xfrm>
            <a:off x="265500" y="500273"/>
            <a:ext cx="4045200" cy="6050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Branches</a:t>
            </a:r>
            <a:endParaRPr dirty="0"/>
          </a:p>
        </p:txBody>
      </p:sp>
      <p:sp>
        <p:nvSpPr>
          <p:cNvPr id="4" name="Marcador de texto 3">
            <a:extLst>
              <a:ext uri="{FF2B5EF4-FFF2-40B4-BE49-F238E27FC236}">
                <a16:creationId xmlns:a16="http://schemas.microsoft.com/office/drawing/2014/main" id="{A6BB28B4-0C48-4CF8-A919-6F45D5257D1B}"/>
              </a:ext>
            </a:extLst>
          </p:cNvPr>
          <p:cNvSpPr>
            <a:spLocks noGrp="1"/>
          </p:cNvSpPr>
          <p:nvPr>
            <p:ph type="body" idx="2"/>
          </p:nvPr>
        </p:nvSpPr>
        <p:spPr/>
        <p:txBody>
          <a:bodyPr/>
          <a:lstStyle/>
          <a:p>
            <a:r>
              <a:rPr lang="en-US" dirty="0"/>
              <a:t>Branches allow developing in isolated contexts</a:t>
            </a:r>
          </a:p>
          <a:p>
            <a:r>
              <a:rPr lang="en-US" dirty="0"/>
              <a:t>Branches are just references</a:t>
            </a:r>
          </a:p>
          <a:p>
            <a:r>
              <a:rPr lang="en-US" dirty="0"/>
              <a:t>A branch points to a commit</a:t>
            </a:r>
          </a:p>
          <a:p>
            <a:r>
              <a:rPr lang="en-US" dirty="0"/>
              <a:t>A repo has at least one branch</a:t>
            </a:r>
          </a:p>
          <a:p>
            <a:r>
              <a:rPr lang="en-US" dirty="0"/>
              <a:t>We shouldn't commit to the main branch</a:t>
            </a:r>
            <a:endParaRPr lang="es-ES" dirty="0"/>
          </a:p>
        </p:txBody>
      </p:sp>
      <p:pic>
        <p:nvPicPr>
          <p:cNvPr id="6" name="Imagen 5">
            <a:extLst>
              <a:ext uri="{FF2B5EF4-FFF2-40B4-BE49-F238E27FC236}">
                <a16:creationId xmlns:a16="http://schemas.microsoft.com/office/drawing/2014/main" id="{33BCCA6C-F8F0-47E8-B4DC-0228CBA4A04C}"/>
              </a:ext>
            </a:extLst>
          </p:cNvPr>
          <p:cNvPicPr>
            <a:picLocks noChangeAspect="1"/>
          </p:cNvPicPr>
          <p:nvPr/>
        </p:nvPicPr>
        <p:blipFill>
          <a:blip r:embed="rId3">
            <a:clrChange>
              <a:clrFrom>
                <a:srgbClr val="FFC107"/>
              </a:clrFrom>
              <a:clrTo>
                <a:srgbClr val="FFC107">
                  <a:alpha val="0"/>
                </a:srgbClr>
              </a:clrTo>
            </a:clrChange>
          </a:blip>
          <a:stretch>
            <a:fillRect/>
          </a:stretch>
        </p:blipFill>
        <p:spPr>
          <a:xfrm>
            <a:off x="557944" y="1630869"/>
            <a:ext cx="3646557" cy="278830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AFAB1-4062-4BD2-ADF6-948DD326D545}"/>
              </a:ext>
            </a:extLst>
          </p:cNvPr>
          <p:cNvSpPr>
            <a:spLocks noGrp="1"/>
          </p:cNvSpPr>
          <p:nvPr>
            <p:ph type="title"/>
          </p:nvPr>
        </p:nvSpPr>
        <p:spPr/>
        <p:txBody>
          <a:bodyPr/>
          <a:lstStyle/>
          <a:p>
            <a:r>
              <a:rPr lang="es-ES" dirty="0" err="1"/>
              <a:t>Branches</a:t>
            </a:r>
            <a:r>
              <a:rPr lang="es-ES" dirty="0"/>
              <a:t>: </a:t>
            </a:r>
            <a:r>
              <a:rPr lang="es-ES" dirty="0" err="1"/>
              <a:t>commands</a:t>
            </a:r>
            <a:endParaRPr lang="es-ES" dirty="0"/>
          </a:p>
        </p:txBody>
      </p:sp>
      <p:sp>
        <p:nvSpPr>
          <p:cNvPr id="3" name="Marcador de texto 2">
            <a:extLst>
              <a:ext uri="{FF2B5EF4-FFF2-40B4-BE49-F238E27FC236}">
                <a16:creationId xmlns:a16="http://schemas.microsoft.com/office/drawing/2014/main" id="{BAA3B2FF-CDE8-4C1E-B8AC-D4E5CBEC4FAE}"/>
              </a:ext>
            </a:extLst>
          </p:cNvPr>
          <p:cNvSpPr>
            <a:spLocks noGrp="1"/>
          </p:cNvSpPr>
          <p:nvPr>
            <p:ph type="body" idx="1"/>
          </p:nvPr>
        </p:nvSpPr>
        <p:spPr>
          <a:xfrm>
            <a:off x="413498" y="1703805"/>
            <a:ext cx="5383129" cy="2579084"/>
          </a:xfrm>
        </p:spPr>
        <p:txBody>
          <a:bodyPr/>
          <a:lstStyle/>
          <a:p>
            <a:r>
              <a:rPr lang="es-ES" dirty="0" err="1">
                <a:latin typeface="+mn-lt"/>
              </a:rPr>
              <a:t>Create</a:t>
            </a:r>
            <a:r>
              <a:rPr lang="es-ES" dirty="0">
                <a:latin typeface="+mn-lt"/>
              </a:rPr>
              <a:t>: </a:t>
            </a:r>
            <a:br>
              <a:rPr lang="es-ES" dirty="0">
                <a:latin typeface="+mn-lt"/>
              </a:rPr>
            </a:br>
            <a:r>
              <a:rPr lang="es-ES" b="1" dirty="0" err="1">
                <a:latin typeface="Consolas" panose="020B0609020204030204" pitchFamily="49" charset="0"/>
              </a:rPr>
              <a:t>git</a:t>
            </a:r>
            <a:r>
              <a:rPr lang="es-ES" b="1" dirty="0">
                <a:latin typeface="Consolas" panose="020B0609020204030204" pitchFamily="49" charset="0"/>
              </a:rPr>
              <a:t> </a:t>
            </a:r>
            <a:r>
              <a:rPr lang="es-ES" b="1" dirty="0" err="1">
                <a:latin typeface="Consolas" panose="020B0609020204030204" pitchFamily="49" charset="0"/>
              </a:rPr>
              <a:t>branch</a:t>
            </a:r>
            <a:r>
              <a:rPr lang="es-ES" b="1" dirty="0">
                <a:latin typeface="Consolas" panose="020B0609020204030204" pitchFamily="49" charset="0"/>
              </a:rPr>
              <a:t> &lt;</a:t>
            </a:r>
            <a:r>
              <a:rPr lang="es-ES" b="1" dirty="0" err="1">
                <a:latin typeface="Consolas" panose="020B0609020204030204" pitchFamily="49" charset="0"/>
              </a:rPr>
              <a:t>branch-name</a:t>
            </a:r>
            <a:r>
              <a:rPr lang="es-ES" b="1" dirty="0">
                <a:latin typeface="Consolas" panose="020B0609020204030204" pitchFamily="49" charset="0"/>
              </a:rPr>
              <a:t>&gt;</a:t>
            </a:r>
          </a:p>
          <a:p>
            <a:r>
              <a:rPr lang="es-ES" dirty="0" err="1">
                <a:latin typeface="+mn-lt"/>
              </a:rPr>
              <a:t>Create</a:t>
            </a:r>
            <a:r>
              <a:rPr lang="es-ES" dirty="0">
                <a:latin typeface="+mn-lt"/>
              </a:rPr>
              <a:t> and </a:t>
            </a:r>
            <a:r>
              <a:rPr lang="es-ES" dirty="0" err="1">
                <a:latin typeface="+mn-lt"/>
              </a:rPr>
              <a:t>move</a:t>
            </a:r>
            <a:r>
              <a:rPr lang="es-ES" dirty="0">
                <a:latin typeface="+mn-lt"/>
              </a:rPr>
              <a:t> </a:t>
            </a:r>
            <a:r>
              <a:rPr lang="es-ES" dirty="0" err="1">
                <a:latin typeface="+mn-lt"/>
              </a:rPr>
              <a:t>to</a:t>
            </a:r>
            <a:br>
              <a:rPr lang="es-ES" dirty="0">
                <a:latin typeface="+mn-lt"/>
              </a:rPr>
            </a:br>
            <a:r>
              <a:rPr lang="es-ES" dirty="0" err="1">
                <a:latin typeface="Consolas" panose="020B0609020204030204" pitchFamily="49" charset="0"/>
              </a:rPr>
              <a:t>git</a:t>
            </a:r>
            <a:r>
              <a:rPr lang="es-ES" dirty="0">
                <a:latin typeface="Consolas" panose="020B0609020204030204" pitchFamily="49" charset="0"/>
              </a:rPr>
              <a:t> </a:t>
            </a:r>
            <a:r>
              <a:rPr lang="es-ES" dirty="0" err="1">
                <a:latin typeface="Consolas" panose="020B0609020204030204" pitchFamily="49" charset="0"/>
              </a:rPr>
              <a:t>checkout</a:t>
            </a:r>
            <a:r>
              <a:rPr lang="es-ES" dirty="0">
                <a:latin typeface="Consolas" panose="020B0609020204030204" pitchFamily="49" charset="0"/>
              </a:rPr>
              <a:t> -b &lt;</a:t>
            </a:r>
            <a:r>
              <a:rPr lang="es-ES" dirty="0" err="1">
                <a:latin typeface="Consolas" panose="020B0609020204030204" pitchFamily="49" charset="0"/>
              </a:rPr>
              <a:t>branch-name</a:t>
            </a:r>
            <a:r>
              <a:rPr lang="es-ES" dirty="0">
                <a:latin typeface="Consolas" panose="020B0609020204030204" pitchFamily="49" charset="0"/>
              </a:rPr>
              <a:t>&gt;</a:t>
            </a:r>
          </a:p>
          <a:p>
            <a:r>
              <a:rPr lang="es-ES" dirty="0" err="1">
                <a:latin typeface="+mn-lt"/>
              </a:rPr>
              <a:t>Create</a:t>
            </a:r>
            <a:r>
              <a:rPr lang="es-ES" dirty="0">
                <a:latin typeface="+mn-lt"/>
              </a:rPr>
              <a:t> </a:t>
            </a:r>
            <a:r>
              <a:rPr lang="es-ES" dirty="0" err="1">
                <a:latin typeface="+mn-lt"/>
              </a:rPr>
              <a:t>fron</a:t>
            </a:r>
            <a:r>
              <a:rPr lang="es-ES" dirty="0">
                <a:latin typeface="+mn-lt"/>
              </a:rPr>
              <a:t> </a:t>
            </a:r>
            <a:r>
              <a:rPr lang="es-ES" dirty="0" err="1">
                <a:latin typeface="+mn-lt"/>
              </a:rPr>
              <a:t>one</a:t>
            </a:r>
            <a:r>
              <a:rPr lang="es-ES" dirty="0">
                <a:latin typeface="+mn-lt"/>
              </a:rPr>
              <a:t> </a:t>
            </a:r>
            <a:r>
              <a:rPr lang="es-ES" dirty="0" err="1">
                <a:latin typeface="+mn-lt"/>
              </a:rPr>
              <a:t>commit</a:t>
            </a:r>
            <a:br>
              <a:rPr lang="es-ES" dirty="0">
                <a:latin typeface="+mn-lt"/>
              </a:rPr>
            </a:br>
            <a:r>
              <a:rPr lang="es-ES" dirty="0" err="1">
                <a:latin typeface="Consolas" panose="020B0609020204030204" pitchFamily="49" charset="0"/>
              </a:rPr>
              <a:t>git</a:t>
            </a:r>
            <a:r>
              <a:rPr lang="es-ES" dirty="0">
                <a:latin typeface="Consolas" panose="020B0609020204030204" pitchFamily="49" charset="0"/>
              </a:rPr>
              <a:t> </a:t>
            </a:r>
            <a:r>
              <a:rPr lang="es-ES" dirty="0" err="1">
                <a:latin typeface="Consolas" panose="020B0609020204030204" pitchFamily="49" charset="0"/>
              </a:rPr>
              <a:t>branch</a:t>
            </a:r>
            <a:r>
              <a:rPr lang="es-ES" dirty="0">
                <a:latin typeface="Consolas" panose="020B0609020204030204" pitchFamily="49" charset="0"/>
              </a:rPr>
              <a:t> &lt;</a:t>
            </a:r>
            <a:r>
              <a:rPr lang="es-ES" dirty="0" err="1">
                <a:latin typeface="Consolas" panose="020B0609020204030204" pitchFamily="49" charset="0"/>
              </a:rPr>
              <a:t>branch-name</a:t>
            </a:r>
            <a:r>
              <a:rPr lang="es-ES" dirty="0">
                <a:latin typeface="Consolas" panose="020B0609020204030204" pitchFamily="49" charset="0"/>
              </a:rPr>
              <a:t>&gt; &lt;id-</a:t>
            </a:r>
            <a:r>
              <a:rPr lang="es-ES" dirty="0" err="1">
                <a:latin typeface="Consolas" panose="020B0609020204030204" pitchFamily="49" charset="0"/>
              </a:rPr>
              <a:t>commit</a:t>
            </a:r>
            <a:r>
              <a:rPr lang="es-ES" dirty="0">
                <a:latin typeface="Consolas" panose="020B0609020204030204" pitchFamily="49" charset="0"/>
              </a:rPr>
              <a:t>&gt;</a:t>
            </a:r>
          </a:p>
          <a:p>
            <a:endParaRPr lang="es-ES" dirty="0"/>
          </a:p>
        </p:txBody>
      </p:sp>
      <p:pic>
        <p:nvPicPr>
          <p:cNvPr id="2049" name="Picture 1" descr="13">
            <a:extLst>
              <a:ext uri="{FF2B5EF4-FFF2-40B4-BE49-F238E27FC236}">
                <a16:creationId xmlns:a16="http://schemas.microsoft.com/office/drawing/2014/main" id="{EB1BDABC-2F11-46CA-9921-88EC02F2D72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0525" y="1425389"/>
            <a:ext cx="3879977" cy="252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6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073" name="Picture 1" descr="Texto alternativo generado por el equipo:&#10;t NOE X &#10;REPCo:70RY &#10;REPOS : TORY ">
            <a:extLst>
              <a:ext uri="{FF2B5EF4-FFF2-40B4-BE49-F238E27FC236}">
                <a16:creationId xmlns:a16="http://schemas.microsoft.com/office/drawing/2014/main" id="{8EAA6F8C-83BC-4C00-B3FD-BB9CEC9D1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1038269"/>
            <a:ext cx="8077200" cy="3457531"/>
          </a:xfrm>
          <a:prstGeom prst="rect">
            <a:avLst/>
          </a:prstGeom>
          <a:noFill/>
          <a:extLst>
            <a:ext uri="{909E8E84-426E-40DD-AFC4-6F175D3DCCD1}">
              <a14:hiddenFill xmlns:a14="http://schemas.microsoft.com/office/drawing/2010/main">
                <a:solidFill>
                  <a:srgbClr val="FFFFFF"/>
                </a:solidFill>
              </a14:hiddenFill>
            </a:ext>
          </a:extLst>
        </p:spPr>
      </p:pic>
      <p:pic>
        <p:nvPicPr>
          <p:cNvPr id="89" name="Google Shape;89;p21"/>
          <p:cNvPicPr preferRelativeResize="0"/>
          <p:nvPr/>
        </p:nvPicPr>
        <p:blipFill rotWithShape="1">
          <a:blip r:embed="rId4">
            <a:alphaModFix/>
          </a:blip>
          <a:srcRect l="1255" t="2561" r="1036" b="2241"/>
          <a:stretch/>
        </p:blipFill>
        <p:spPr>
          <a:xfrm>
            <a:off x="1473200" y="1746250"/>
            <a:ext cx="5473700" cy="2358981"/>
          </a:xfrm>
          <a:prstGeom prst="rect">
            <a:avLst/>
          </a:prstGeom>
          <a:noFill/>
          <a:ln>
            <a:noFill/>
          </a:ln>
        </p:spPr>
      </p:pic>
      <p:sp>
        <p:nvSpPr>
          <p:cNvPr id="90" name="Google Shape;9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areas of a Git Project</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dirty="0"/>
              <a:t>Introduction to Branches</a:t>
            </a:r>
            <a:endParaRPr sz="2400" dirty="0"/>
          </a:p>
          <a:p>
            <a:pPr marL="0" lvl="0" indent="0" algn="ctr" rtl="0">
              <a:spcBef>
                <a:spcPts val="0"/>
              </a:spcBef>
              <a:spcAft>
                <a:spcPts val="0"/>
              </a:spcAft>
              <a:buClr>
                <a:schemeClr val="dk1"/>
              </a:buClr>
              <a:buSzPts val="1100"/>
              <a:buFont typeface="Arial"/>
              <a:buNone/>
            </a:pPr>
            <a:endParaRPr sz="2400" dirty="0"/>
          </a:p>
          <a:p>
            <a:pPr marL="0" lvl="0" indent="0" algn="ctr" rtl="0">
              <a:spcBef>
                <a:spcPts val="0"/>
              </a:spcBef>
              <a:spcAft>
                <a:spcPts val="0"/>
              </a:spcAft>
              <a:buNone/>
            </a:pPr>
            <a:endParaRPr sz="2400" dirty="0"/>
          </a:p>
        </p:txBody>
      </p:sp>
      <p:sp>
        <p:nvSpPr>
          <p:cNvPr id="227" name="Google Shape;227;p43"/>
          <p:cNvSpPr txBox="1">
            <a:spLocks noGrp="1"/>
          </p:cNvSpPr>
          <p:nvPr>
            <p:ph type="body" idx="1"/>
          </p:nvPr>
        </p:nvSpPr>
        <p:spPr>
          <a:xfrm>
            <a:off x="5287112" y="1164650"/>
            <a:ext cx="3675353" cy="35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checkout -b new_branch</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checkout master</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checkout new_branch</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commit</a:t>
            </a:r>
            <a:endParaRPr dirty="0">
              <a:latin typeface="Consolas"/>
              <a:ea typeface="Consolas"/>
              <a:cs typeface="Consolas"/>
              <a:sym typeface="Consolas"/>
            </a:endParaRPr>
          </a:p>
        </p:txBody>
      </p:sp>
      <p:sp>
        <p:nvSpPr>
          <p:cNvPr id="4" name="Google Shape;221;p42">
            <a:extLst>
              <a:ext uri="{FF2B5EF4-FFF2-40B4-BE49-F238E27FC236}">
                <a16:creationId xmlns:a16="http://schemas.microsoft.com/office/drawing/2014/main" id="{3C72CCC0-8696-4D8E-8720-A074A099D23E}"/>
              </a:ext>
            </a:extLst>
          </p:cNvPr>
          <p:cNvSpPr txBox="1">
            <a:spLocks/>
          </p:cNvSpPr>
          <p:nvPr/>
        </p:nvSpPr>
        <p:spPr>
          <a:xfrm>
            <a:off x="526853" y="1213754"/>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s-ES">
                <a:hlinkClick r:id="rId3"/>
              </a:rPr>
              <a:t>http://git-school.github.io/visualizing-git/</a:t>
            </a:r>
            <a:endParaRPr lang="es-ES" dirty="0"/>
          </a:p>
        </p:txBody>
      </p:sp>
      <p:pic>
        <p:nvPicPr>
          <p:cNvPr id="3" name="Imagen 2">
            <a:extLst>
              <a:ext uri="{FF2B5EF4-FFF2-40B4-BE49-F238E27FC236}">
                <a16:creationId xmlns:a16="http://schemas.microsoft.com/office/drawing/2014/main" id="{F052D274-172E-4926-8F5E-BFB28CED2FD9}"/>
              </a:ext>
            </a:extLst>
          </p:cNvPr>
          <p:cNvPicPr>
            <a:picLocks noChangeAspect="1"/>
          </p:cNvPicPr>
          <p:nvPr/>
        </p:nvPicPr>
        <p:blipFill>
          <a:blip r:embed="rId4"/>
          <a:stretch>
            <a:fillRect/>
          </a:stretch>
        </p:blipFill>
        <p:spPr>
          <a:xfrm>
            <a:off x="868012" y="2138650"/>
            <a:ext cx="3703988" cy="24871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D93D5-93C4-47A0-BDA0-0B9D598BBA73}"/>
              </a:ext>
            </a:extLst>
          </p:cNvPr>
          <p:cNvSpPr>
            <a:spLocks noGrp="1"/>
          </p:cNvSpPr>
          <p:nvPr>
            <p:ph type="title"/>
          </p:nvPr>
        </p:nvSpPr>
        <p:spPr/>
        <p:txBody>
          <a:bodyPr/>
          <a:lstStyle/>
          <a:p>
            <a:r>
              <a:rPr lang="es-ES" dirty="0"/>
              <a:t>More </a:t>
            </a:r>
            <a:r>
              <a:rPr lang="es-ES" dirty="0" err="1"/>
              <a:t>branch</a:t>
            </a:r>
            <a:r>
              <a:rPr lang="es-ES" dirty="0"/>
              <a:t> </a:t>
            </a:r>
            <a:r>
              <a:rPr lang="es-ES" dirty="0" err="1"/>
              <a:t>commands</a:t>
            </a:r>
            <a:endParaRPr lang="es-ES" dirty="0"/>
          </a:p>
        </p:txBody>
      </p:sp>
      <p:sp>
        <p:nvSpPr>
          <p:cNvPr id="3" name="Marcador de texto 2">
            <a:extLst>
              <a:ext uri="{FF2B5EF4-FFF2-40B4-BE49-F238E27FC236}">
                <a16:creationId xmlns:a16="http://schemas.microsoft.com/office/drawing/2014/main" id="{D5F118F5-B0FE-44B0-978E-0F294E8606A4}"/>
              </a:ext>
            </a:extLst>
          </p:cNvPr>
          <p:cNvSpPr>
            <a:spLocks noGrp="1"/>
          </p:cNvSpPr>
          <p:nvPr>
            <p:ph type="body" idx="1"/>
          </p:nvPr>
        </p:nvSpPr>
        <p:spPr>
          <a:xfrm>
            <a:off x="978450" y="1628725"/>
            <a:ext cx="7346400" cy="2619425"/>
          </a:xfrm>
        </p:spPr>
        <p:txBody>
          <a:bodyPr/>
          <a:lstStyle/>
          <a:p>
            <a:r>
              <a:rPr lang="es-ES" dirty="0" err="1">
                <a:latin typeface="Consolas" panose="020B0609020204030204" pitchFamily="49" charset="0"/>
              </a:rPr>
              <a:t>git</a:t>
            </a:r>
            <a:r>
              <a:rPr lang="es-ES" dirty="0">
                <a:latin typeface="Consolas" panose="020B0609020204030204" pitchFamily="49" charset="0"/>
              </a:rPr>
              <a:t> </a:t>
            </a:r>
            <a:r>
              <a:rPr lang="es-ES" dirty="0" err="1">
                <a:latin typeface="Consolas" panose="020B0609020204030204" pitchFamily="49" charset="0"/>
              </a:rPr>
              <a:t>branch</a:t>
            </a:r>
            <a:r>
              <a:rPr lang="en-US" dirty="0">
                <a:latin typeface="Consolas" panose="020B0609020204030204" pitchFamily="49" charset="0"/>
              </a:rPr>
              <a:t> </a:t>
            </a:r>
            <a:r>
              <a:rPr lang="en-US" dirty="0"/>
              <a:t>|-&gt; List</a:t>
            </a:r>
            <a:endParaRPr lang="es-ES" dirty="0"/>
          </a:p>
          <a:p>
            <a:r>
              <a:rPr lang="es-ES" dirty="0" err="1">
                <a:latin typeface="Consolas" panose="020B0609020204030204" pitchFamily="49" charset="0"/>
              </a:rPr>
              <a:t>git</a:t>
            </a:r>
            <a:r>
              <a:rPr lang="es-ES" dirty="0">
                <a:latin typeface="Consolas" panose="020B0609020204030204" pitchFamily="49" charset="0"/>
              </a:rPr>
              <a:t> </a:t>
            </a:r>
            <a:r>
              <a:rPr lang="es-ES" dirty="0" err="1">
                <a:latin typeface="Consolas" panose="020B0609020204030204" pitchFamily="49" charset="0"/>
              </a:rPr>
              <a:t>branch</a:t>
            </a:r>
            <a:r>
              <a:rPr lang="es-ES" dirty="0">
                <a:latin typeface="Consolas" panose="020B0609020204030204" pitchFamily="49" charset="0"/>
              </a:rPr>
              <a:t> –a</a:t>
            </a:r>
            <a:r>
              <a:rPr lang="en-US" dirty="0">
                <a:latin typeface="Consolas" panose="020B0609020204030204" pitchFamily="49" charset="0"/>
              </a:rPr>
              <a:t> </a:t>
            </a:r>
            <a:r>
              <a:rPr lang="en-US" dirty="0"/>
              <a:t>|-&gt; List with remotes</a:t>
            </a:r>
            <a:endParaRPr lang="es-ES" dirty="0"/>
          </a:p>
          <a:p>
            <a:r>
              <a:rPr lang="es-ES" dirty="0" err="1">
                <a:latin typeface="Consolas" panose="020B0609020204030204" pitchFamily="49" charset="0"/>
              </a:rPr>
              <a:t>git</a:t>
            </a:r>
            <a:r>
              <a:rPr lang="es-ES" dirty="0">
                <a:latin typeface="Consolas" panose="020B0609020204030204" pitchFamily="49" charset="0"/>
              </a:rPr>
              <a:t> show-</a:t>
            </a:r>
            <a:r>
              <a:rPr lang="es-ES" dirty="0" err="1">
                <a:latin typeface="Consolas" panose="020B0609020204030204" pitchFamily="49" charset="0"/>
              </a:rPr>
              <a:t>branch</a:t>
            </a:r>
            <a:r>
              <a:rPr lang="en-US" dirty="0">
                <a:latin typeface="Consolas" panose="020B0609020204030204" pitchFamily="49" charset="0"/>
              </a:rPr>
              <a:t> </a:t>
            </a:r>
            <a:r>
              <a:rPr lang="en-US" dirty="0"/>
              <a:t>|-&gt; View</a:t>
            </a:r>
            <a:endParaRPr lang="es-ES" dirty="0"/>
          </a:p>
          <a:p>
            <a:r>
              <a:rPr lang="en-US" dirty="0">
                <a:latin typeface="Consolas" panose="020B0609020204030204" pitchFamily="49" charset="0"/>
              </a:rPr>
              <a:t>git branch –m &lt;branch-old&gt; &lt;branch-new&gt; </a:t>
            </a:r>
            <a:r>
              <a:rPr lang="en-US" dirty="0"/>
              <a:t>|-&gt;  rename</a:t>
            </a:r>
          </a:p>
          <a:p>
            <a:r>
              <a:rPr lang="bin-NG" sz="1800" dirty="0">
                <a:effectLst/>
                <a:latin typeface="Consolas" panose="020B0609020204030204" pitchFamily="49" charset="0"/>
              </a:rPr>
              <a:t>git branch </a:t>
            </a:r>
            <a:r>
              <a:rPr lang="es-ES" sz="1800" dirty="0">
                <a:effectLst/>
                <a:latin typeface="Consolas" panose="020B0609020204030204" pitchFamily="49" charset="0"/>
              </a:rPr>
              <a:t>–</a:t>
            </a:r>
            <a:r>
              <a:rPr lang="bin-NG" sz="1800" dirty="0">
                <a:effectLst/>
                <a:latin typeface="Consolas" panose="020B0609020204030204" pitchFamily="49" charset="0"/>
              </a:rPr>
              <a:t>d &lt;branch&gt;</a:t>
            </a:r>
            <a:r>
              <a:rPr lang="en-US" dirty="0"/>
              <a:t> |-&gt; delete</a:t>
            </a:r>
          </a:p>
          <a:p>
            <a:r>
              <a:rPr lang="bin-NG" sz="1800" dirty="0">
                <a:effectLst/>
                <a:latin typeface="Consolas" panose="020B0609020204030204" pitchFamily="49" charset="0"/>
              </a:rPr>
              <a:t>git branch </a:t>
            </a:r>
            <a:r>
              <a:rPr lang="es-ES" sz="1800" dirty="0">
                <a:effectLst/>
                <a:latin typeface="Consolas" panose="020B0609020204030204" pitchFamily="49" charset="0"/>
              </a:rPr>
              <a:t>–</a:t>
            </a:r>
            <a:r>
              <a:rPr lang="bin-NG" sz="1800" dirty="0">
                <a:effectLst/>
                <a:latin typeface="Consolas" panose="020B0609020204030204" pitchFamily="49" charset="0"/>
              </a:rPr>
              <a:t>D &lt;branch&gt;</a:t>
            </a:r>
            <a:r>
              <a:rPr lang="en-US" dirty="0"/>
              <a:t> |-&gt; forced delete</a:t>
            </a:r>
          </a:p>
          <a:p>
            <a:r>
              <a:rPr lang="bin-NG" sz="1800" dirty="0">
                <a:effectLst/>
                <a:latin typeface="Consolas" panose="020B0609020204030204" pitchFamily="49" charset="0"/>
              </a:rPr>
              <a:t>git push &lt;remote&gt; :&lt;branch&gt;</a:t>
            </a:r>
            <a:r>
              <a:rPr lang="en-US" dirty="0"/>
              <a:t> |-&gt; remote delete</a:t>
            </a:r>
          </a:p>
          <a:p>
            <a:endParaRPr lang="es-ES" dirty="0"/>
          </a:p>
        </p:txBody>
      </p:sp>
    </p:spTree>
    <p:extLst>
      <p:ext uri="{BB962C8B-B14F-4D97-AF65-F5344CB8AC3E}">
        <p14:creationId xmlns:p14="http://schemas.microsoft.com/office/powerpoint/2010/main" val="375933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Working with Branches: stash</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endParaRPr sz="2400" dirty="0"/>
          </a:p>
        </p:txBody>
      </p:sp>
      <p:sp>
        <p:nvSpPr>
          <p:cNvPr id="233" name="Google Shape;233;p44"/>
          <p:cNvSpPr txBox="1">
            <a:spLocks noGrp="1"/>
          </p:cNvSpPr>
          <p:nvPr>
            <p:ph type="body" idx="1"/>
          </p:nvPr>
        </p:nvSpPr>
        <p:spPr>
          <a:xfrm>
            <a:off x="311700" y="1152474"/>
            <a:ext cx="5489025" cy="3301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git stash / git stash --include-untracked</a:t>
            </a:r>
            <a:endParaRPr dirty="0">
              <a:latin typeface="Consolas"/>
              <a:ea typeface="Consolas"/>
              <a:cs typeface="Consolas"/>
              <a:sym typeface="Consolas"/>
            </a:endParaRPr>
          </a:p>
          <a:p>
            <a:pPr marL="0" lvl="0" indent="0" algn="l" rtl="0">
              <a:spcBef>
                <a:spcPts val="1000"/>
              </a:spcBef>
              <a:spcAft>
                <a:spcPts val="0"/>
              </a:spcAft>
              <a:buNone/>
            </a:pPr>
            <a:r>
              <a:rPr lang="en" dirty="0">
                <a:latin typeface="Consolas"/>
                <a:ea typeface="Consolas"/>
                <a:cs typeface="Consolas"/>
                <a:sym typeface="Consolas"/>
              </a:rPr>
              <a:t>git stash list</a:t>
            </a:r>
            <a:endParaRPr dirty="0">
              <a:latin typeface="Consolas"/>
              <a:ea typeface="Consolas"/>
              <a:cs typeface="Consolas"/>
              <a:sym typeface="Consolas"/>
            </a:endParaRPr>
          </a:p>
          <a:p>
            <a:pPr marL="0" lvl="0" indent="0" algn="l" rtl="0">
              <a:spcBef>
                <a:spcPts val="1000"/>
              </a:spcBef>
              <a:spcAft>
                <a:spcPts val="0"/>
              </a:spcAft>
              <a:buNone/>
            </a:pPr>
            <a:r>
              <a:rPr lang="en" dirty="0">
                <a:latin typeface="Consolas"/>
                <a:ea typeface="Consolas"/>
                <a:cs typeface="Consolas"/>
                <a:sym typeface="Consolas"/>
              </a:rPr>
              <a:t>git stash show</a:t>
            </a:r>
            <a:endParaRPr dirty="0">
              <a:latin typeface="Consolas"/>
              <a:ea typeface="Consolas"/>
              <a:cs typeface="Consolas"/>
              <a:sym typeface="Consolas"/>
            </a:endParaRPr>
          </a:p>
          <a:p>
            <a:pPr marL="0" lvl="0" indent="0" algn="l" rtl="0">
              <a:spcBef>
                <a:spcPts val="1000"/>
              </a:spcBef>
              <a:spcAft>
                <a:spcPts val="0"/>
              </a:spcAft>
              <a:buNone/>
            </a:pPr>
            <a:r>
              <a:rPr lang="es-ES" dirty="0">
                <a:latin typeface="Consolas"/>
                <a:ea typeface="Consolas"/>
                <a:cs typeface="Consolas"/>
                <a:sym typeface="Consolas"/>
              </a:rPr>
              <a:t>g</a:t>
            </a:r>
            <a:r>
              <a:rPr lang="en" dirty="0">
                <a:latin typeface="Consolas"/>
                <a:ea typeface="Consolas"/>
                <a:cs typeface="Consolas"/>
                <a:sym typeface="Consolas"/>
              </a:rPr>
              <a:t>it stash apply</a:t>
            </a:r>
          </a:p>
          <a:p>
            <a:pPr marL="0" lvl="0" indent="0" algn="l" rtl="0">
              <a:spcBef>
                <a:spcPts val="1000"/>
              </a:spcBef>
              <a:spcAft>
                <a:spcPts val="0"/>
              </a:spcAft>
              <a:buNone/>
            </a:pPr>
            <a:r>
              <a:rPr lang="en" dirty="0">
                <a:latin typeface="Consolas"/>
                <a:ea typeface="Consolas"/>
                <a:cs typeface="Consolas"/>
                <a:sym typeface="Consolas"/>
              </a:rPr>
              <a:t>git stash clear</a:t>
            </a:r>
          </a:p>
          <a:p>
            <a:pPr marL="0" lvl="0" indent="0" algn="l" rtl="0">
              <a:spcBef>
                <a:spcPts val="1000"/>
              </a:spcBef>
              <a:spcAft>
                <a:spcPts val="0"/>
              </a:spcAft>
              <a:buNone/>
            </a:pPr>
            <a:r>
              <a:rPr lang="en" dirty="0">
                <a:latin typeface="Consolas"/>
                <a:ea typeface="Consolas"/>
                <a:cs typeface="Consolas"/>
                <a:sym typeface="Consolas"/>
              </a:rPr>
              <a:t>git stash pop</a:t>
            </a:r>
            <a:endParaRPr dirty="0">
              <a:latin typeface="Consolas"/>
              <a:ea typeface="Consolas"/>
              <a:cs typeface="Consolas"/>
              <a:sym typeface="Consolas"/>
            </a:endParaRPr>
          </a:p>
          <a:p>
            <a:pPr marL="0" lvl="0" indent="0" algn="l" rtl="0">
              <a:spcBef>
                <a:spcPts val="1000"/>
              </a:spcBef>
              <a:spcAft>
                <a:spcPts val="0"/>
              </a:spcAft>
              <a:buNone/>
            </a:pPr>
            <a:endParaRPr dirty="0">
              <a:latin typeface="Consolas"/>
              <a:ea typeface="Consolas"/>
              <a:cs typeface="Consolas"/>
              <a:sym typeface="Consolas"/>
            </a:endParaRPr>
          </a:p>
        </p:txBody>
      </p:sp>
      <p:sp>
        <p:nvSpPr>
          <p:cNvPr id="5" name="CuadroTexto 4">
            <a:extLst>
              <a:ext uri="{FF2B5EF4-FFF2-40B4-BE49-F238E27FC236}">
                <a16:creationId xmlns:a16="http://schemas.microsoft.com/office/drawing/2014/main" id="{A140299E-35A3-4452-9A6A-E0CBC3959F03}"/>
              </a:ext>
            </a:extLst>
          </p:cNvPr>
          <p:cNvSpPr txBox="1"/>
          <p:nvPr/>
        </p:nvSpPr>
        <p:spPr>
          <a:xfrm>
            <a:off x="3990975" y="2422862"/>
            <a:ext cx="4171950" cy="2031325"/>
          </a:xfrm>
          <a:prstGeom prst="rect">
            <a:avLst/>
          </a:prstGeom>
          <a:noFill/>
        </p:spPr>
        <p:txBody>
          <a:bodyPr wrap="square">
            <a:spAutoFit/>
          </a:bodyPr>
          <a:lstStyle/>
          <a:p>
            <a:r>
              <a:rPr lang="en-US" b="1" dirty="0">
                <a:solidFill>
                  <a:srgbClr val="C00000"/>
                </a:solidFill>
                <a:latin typeface="Montserrat" panose="00000500000000000000" pitchFamily="2" charset="0"/>
              </a:rPr>
              <a:t>Stash (like a clipboard)</a:t>
            </a:r>
          </a:p>
          <a:p>
            <a:endParaRPr lang="en-US" b="1" dirty="0">
              <a:solidFill>
                <a:srgbClr val="C00000"/>
              </a:solidFill>
              <a:latin typeface="Montserrat" panose="00000500000000000000" pitchFamily="2" charset="0"/>
            </a:endParaRPr>
          </a:p>
          <a:p>
            <a:r>
              <a:rPr lang="en-US" dirty="0">
                <a:latin typeface="Montserrat" panose="00000500000000000000" pitchFamily="2" charset="0"/>
              </a:rPr>
              <a:t>-  </a:t>
            </a:r>
            <a:r>
              <a:rPr lang="en-US" b="1" dirty="0">
                <a:latin typeface="Montserrat" panose="00000500000000000000" pitchFamily="2" charset="0"/>
              </a:rPr>
              <a:t>takes all the data from the working area and the index </a:t>
            </a:r>
            <a:r>
              <a:rPr lang="en-US" dirty="0">
                <a:latin typeface="Montserrat" panose="00000500000000000000" pitchFamily="2" charset="0"/>
              </a:rPr>
              <a:t>that is not in the current commit in the repository,</a:t>
            </a:r>
          </a:p>
          <a:p>
            <a:r>
              <a:rPr lang="en-US" dirty="0">
                <a:latin typeface="Montserrat" panose="00000500000000000000" pitchFamily="2" charset="0"/>
              </a:rPr>
              <a:t>- copies all of that data to the stash.</a:t>
            </a:r>
          </a:p>
          <a:p>
            <a:endParaRPr lang="en-US" dirty="0">
              <a:latin typeface="Montserrat" panose="00000500000000000000" pitchFamily="2" charset="0"/>
            </a:endParaRPr>
          </a:p>
          <a:p>
            <a:r>
              <a:rPr lang="en-US" dirty="0">
                <a:latin typeface="Montserrat" panose="00000500000000000000" pitchFamily="2" charset="0"/>
              </a:rPr>
              <a:t>And then it also </a:t>
            </a:r>
            <a:r>
              <a:rPr lang="en-US" b="1" dirty="0">
                <a:latin typeface="Montserrat" panose="00000500000000000000" pitchFamily="2" charset="0"/>
              </a:rPr>
              <a:t>checks out the current commit </a:t>
            </a:r>
            <a:r>
              <a:rPr lang="en-US" dirty="0">
                <a:latin typeface="Montserrat" panose="00000500000000000000" pitchFamily="2" charset="0"/>
              </a:rPr>
              <a:t>(‘clean’ working area and the index )</a:t>
            </a:r>
            <a:endParaRPr lang="es-ES" dirty="0">
              <a:latin typeface="Montserrat" panose="00000500000000000000"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1344A-4F44-4DC1-A1B0-83F89B3A7936}"/>
              </a:ext>
            </a:extLst>
          </p:cNvPr>
          <p:cNvSpPr>
            <a:spLocks noGrp="1"/>
          </p:cNvSpPr>
          <p:nvPr>
            <p:ph type="title"/>
          </p:nvPr>
        </p:nvSpPr>
        <p:spPr>
          <a:xfrm>
            <a:off x="311700" y="445025"/>
            <a:ext cx="4416888" cy="572700"/>
          </a:xfrm>
        </p:spPr>
        <p:txBody>
          <a:bodyPr/>
          <a:lstStyle/>
          <a:p>
            <a:r>
              <a:rPr lang="en-US"/>
              <a:t>Combining branches</a:t>
            </a:r>
          </a:p>
        </p:txBody>
      </p:sp>
      <p:sp>
        <p:nvSpPr>
          <p:cNvPr id="3" name="Marcador de texto 2">
            <a:extLst>
              <a:ext uri="{FF2B5EF4-FFF2-40B4-BE49-F238E27FC236}">
                <a16:creationId xmlns:a16="http://schemas.microsoft.com/office/drawing/2014/main" id="{99E82777-B891-4DB3-A212-A12AB56B0B5A}"/>
              </a:ext>
            </a:extLst>
          </p:cNvPr>
          <p:cNvSpPr>
            <a:spLocks noGrp="1"/>
          </p:cNvSpPr>
          <p:nvPr>
            <p:ph type="body" idx="1"/>
          </p:nvPr>
        </p:nvSpPr>
        <p:spPr>
          <a:xfrm>
            <a:off x="762043" y="1158155"/>
            <a:ext cx="3131227" cy="1743125"/>
          </a:xfrm>
        </p:spPr>
        <p:txBody>
          <a:bodyPr/>
          <a:lstStyle/>
          <a:p>
            <a:r>
              <a:rPr lang="en-US" dirty="0"/>
              <a:t>Merge</a:t>
            </a:r>
          </a:p>
          <a:p>
            <a:pPr lvl="1">
              <a:spcBef>
                <a:spcPts val="0"/>
              </a:spcBef>
            </a:pPr>
            <a:r>
              <a:rPr lang="en-US" dirty="0"/>
              <a:t>Fast-forward</a:t>
            </a:r>
          </a:p>
          <a:p>
            <a:pPr lvl="1">
              <a:spcBef>
                <a:spcPts val="0"/>
              </a:spcBef>
            </a:pPr>
            <a:r>
              <a:rPr lang="en-US" dirty="0"/>
              <a:t>Recursive or tree-way (no-ff)</a:t>
            </a:r>
          </a:p>
          <a:p>
            <a:pPr lvl="1">
              <a:spcBef>
                <a:spcPts val="0"/>
              </a:spcBef>
            </a:pPr>
            <a:r>
              <a:rPr lang="en-US" dirty="0"/>
              <a:t>squash</a:t>
            </a:r>
          </a:p>
          <a:p>
            <a:r>
              <a:rPr lang="en-US" dirty="0"/>
              <a:t>Rebase</a:t>
            </a:r>
          </a:p>
        </p:txBody>
      </p:sp>
      <p:pic>
        <p:nvPicPr>
          <p:cNvPr id="4" name="Imagen 3">
            <a:extLst>
              <a:ext uri="{FF2B5EF4-FFF2-40B4-BE49-F238E27FC236}">
                <a16:creationId xmlns:a16="http://schemas.microsoft.com/office/drawing/2014/main" id="{318AAF6E-9400-49E7-9359-865B37CC7945}"/>
              </a:ext>
            </a:extLst>
          </p:cNvPr>
          <p:cNvPicPr>
            <a:picLocks noChangeAspect="1"/>
          </p:cNvPicPr>
          <p:nvPr/>
        </p:nvPicPr>
        <p:blipFill rotWithShape="1">
          <a:blip r:embed="rId3">
            <a:clrChange>
              <a:clrFrom>
                <a:srgbClr val="FFFFFF"/>
              </a:clrFrom>
              <a:clrTo>
                <a:srgbClr val="FFFFFF">
                  <a:alpha val="0"/>
                </a:srgbClr>
              </a:clrTo>
            </a:clrChange>
          </a:blip>
          <a:srcRect t="33433"/>
          <a:stretch/>
        </p:blipFill>
        <p:spPr>
          <a:xfrm>
            <a:off x="4572000" y="1017725"/>
            <a:ext cx="3731453" cy="3767111"/>
          </a:xfrm>
          <a:prstGeom prst="rect">
            <a:avLst/>
          </a:prstGeom>
        </p:spPr>
      </p:pic>
      <p:pic>
        <p:nvPicPr>
          <p:cNvPr id="5" name="Imagen 4">
            <a:extLst>
              <a:ext uri="{FF2B5EF4-FFF2-40B4-BE49-F238E27FC236}">
                <a16:creationId xmlns:a16="http://schemas.microsoft.com/office/drawing/2014/main" id="{BED59A59-C1DE-41A9-8B58-D8CBB7F5F5E3}"/>
              </a:ext>
            </a:extLst>
          </p:cNvPr>
          <p:cNvPicPr>
            <a:picLocks noChangeAspect="1"/>
          </p:cNvPicPr>
          <p:nvPr/>
        </p:nvPicPr>
        <p:blipFill rotWithShape="1">
          <a:blip r:embed="rId3">
            <a:clrChange>
              <a:clrFrom>
                <a:srgbClr val="FFFFFF"/>
              </a:clrFrom>
              <a:clrTo>
                <a:srgbClr val="FFFFFF">
                  <a:alpha val="0"/>
                </a:srgbClr>
              </a:clrTo>
            </a:clrChange>
          </a:blip>
          <a:srcRect r="17428" b="68264"/>
          <a:stretch/>
        </p:blipFill>
        <p:spPr>
          <a:xfrm>
            <a:off x="762043" y="2942486"/>
            <a:ext cx="3012525" cy="1755989"/>
          </a:xfrm>
          <a:prstGeom prst="rect">
            <a:avLst/>
          </a:prstGeom>
        </p:spPr>
      </p:pic>
    </p:spTree>
    <p:extLst>
      <p:ext uri="{BB962C8B-B14F-4D97-AF65-F5344CB8AC3E}">
        <p14:creationId xmlns:p14="http://schemas.microsoft.com/office/powerpoint/2010/main" val="4030476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9D402-6E24-4292-9342-6BEF99A7B913}"/>
              </a:ext>
            </a:extLst>
          </p:cNvPr>
          <p:cNvSpPr>
            <a:spLocks noGrp="1"/>
          </p:cNvSpPr>
          <p:nvPr>
            <p:ph type="title"/>
          </p:nvPr>
        </p:nvSpPr>
        <p:spPr/>
        <p:txBody>
          <a:bodyPr/>
          <a:lstStyle/>
          <a:p>
            <a:r>
              <a:rPr lang="es-ES" dirty="0" err="1"/>
              <a:t>Merge</a:t>
            </a:r>
            <a:r>
              <a:rPr lang="es-ES" dirty="0"/>
              <a:t> </a:t>
            </a:r>
            <a:r>
              <a:rPr lang="es-ES" dirty="0" err="1"/>
              <a:t>branches</a:t>
            </a:r>
            <a:endParaRPr lang="es-ES" dirty="0"/>
          </a:p>
        </p:txBody>
      </p:sp>
      <p:pic>
        <p:nvPicPr>
          <p:cNvPr id="4" name="Imagen 3">
            <a:extLst>
              <a:ext uri="{FF2B5EF4-FFF2-40B4-BE49-F238E27FC236}">
                <a16:creationId xmlns:a16="http://schemas.microsoft.com/office/drawing/2014/main" id="{9CDEDB05-B928-44B7-9264-BD6BBB3162F5}"/>
              </a:ext>
            </a:extLst>
          </p:cNvPr>
          <p:cNvPicPr>
            <a:picLocks noChangeAspect="1"/>
          </p:cNvPicPr>
          <p:nvPr/>
        </p:nvPicPr>
        <p:blipFill>
          <a:blip r:embed="rId2"/>
          <a:stretch>
            <a:fillRect/>
          </a:stretch>
        </p:blipFill>
        <p:spPr>
          <a:xfrm>
            <a:off x="4149630" y="1853793"/>
            <a:ext cx="4298414" cy="1744911"/>
          </a:xfrm>
          <a:prstGeom prst="rect">
            <a:avLst/>
          </a:prstGeom>
        </p:spPr>
      </p:pic>
      <p:sp>
        <p:nvSpPr>
          <p:cNvPr id="6" name="CuadroTexto 5">
            <a:extLst>
              <a:ext uri="{FF2B5EF4-FFF2-40B4-BE49-F238E27FC236}">
                <a16:creationId xmlns:a16="http://schemas.microsoft.com/office/drawing/2014/main" id="{5110BA5A-6778-43AA-95D6-A63D2ADC885C}"/>
              </a:ext>
            </a:extLst>
          </p:cNvPr>
          <p:cNvSpPr txBox="1"/>
          <p:nvPr/>
        </p:nvSpPr>
        <p:spPr>
          <a:xfrm>
            <a:off x="4798243" y="3930406"/>
            <a:ext cx="3357569" cy="523220"/>
          </a:xfrm>
          <a:prstGeom prst="rect">
            <a:avLst/>
          </a:prstGeom>
          <a:noFill/>
        </p:spPr>
        <p:txBody>
          <a:bodyPr wrap="square">
            <a:spAutoFit/>
          </a:bodyPr>
          <a:lstStyle/>
          <a:p>
            <a:r>
              <a:rPr lang="es-ES" dirty="0">
                <a:hlinkClick r:id="rId3"/>
              </a:rPr>
              <a:t>https://medium.com/@mena.meseha/git-merge-vs-rebase-556563b26431</a:t>
            </a:r>
            <a:endParaRPr lang="es-ES" dirty="0"/>
          </a:p>
        </p:txBody>
      </p:sp>
      <p:sp>
        <p:nvSpPr>
          <p:cNvPr id="7" name="CuadroTexto 6">
            <a:extLst>
              <a:ext uri="{FF2B5EF4-FFF2-40B4-BE49-F238E27FC236}">
                <a16:creationId xmlns:a16="http://schemas.microsoft.com/office/drawing/2014/main" id="{5BED1DC5-0172-4ABA-A682-69EB30AE16CE}"/>
              </a:ext>
            </a:extLst>
          </p:cNvPr>
          <p:cNvSpPr txBox="1"/>
          <p:nvPr/>
        </p:nvSpPr>
        <p:spPr>
          <a:xfrm>
            <a:off x="570321" y="1740672"/>
            <a:ext cx="2879889" cy="523220"/>
          </a:xfrm>
          <a:prstGeom prst="rect">
            <a:avLst/>
          </a:prstGeom>
          <a:noFill/>
        </p:spPr>
        <p:txBody>
          <a:bodyPr wrap="square">
            <a:spAutoFit/>
          </a:bodyPr>
          <a:lstStyle/>
          <a:p>
            <a:r>
              <a:rPr lang="en-US" dirty="0"/>
              <a:t>git merge &lt;</a:t>
            </a:r>
            <a:r>
              <a:rPr lang="en-US" dirty="0" err="1"/>
              <a:t>source_branch</a:t>
            </a:r>
            <a:r>
              <a:rPr lang="en-US" dirty="0"/>
              <a:t>&gt;</a:t>
            </a:r>
            <a:br>
              <a:rPr lang="en-US" dirty="0"/>
            </a:br>
            <a:r>
              <a:rPr lang="en-US" dirty="0"/>
              <a:t>(run it while on the target branch)</a:t>
            </a:r>
            <a:endParaRPr lang="es-ES" dirty="0"/>
          </a:p>
        </p:txBody>
      </p:sp>
      <p:sp>
        <p:nvSpPr>
          <p:cNvPr id="8" name="CuadroTexto 7">
            <a:extLst>
              <a:ext uri="{FF2B5EF4-FFF2-40B4-BE49-F238E27FC236}">
                <a16:creationId xmlns:a16="http://schemas.microsoft.com/office/drawing/2014/main" id="{6308044E-C24E-4CB6-B9A8-C1FDD561BEBC}"/>
              </a:ext>
            </a:extLst>
          </p:cNvPr>
          <p:cNvSpPr txBox="1"/>
          <p:nvPr/>
        </p:nvSpPr>
        <p:spPr>
          <a:xfrm>
            <a:off x="570321" y="2590032"/>
            <a:ext cx="2528011" cy="1384995"/>
          </a:xfrm>
          <a:prstGeom prst="rect">
            <a:avLst/>
          </a:prstGeom>
          <a:noFill/>
        </p:spPr>
        <p:txBody>
          <a:bodyPr wrap="square">
            <a:spAutoFit/>
          </a:bodyPr>
          <a:lstStyle/>
          <a:p>
            <a:r>
              <a:rPr lang="en-US" dirty="0"/>
              <a:t>Includes in one branch the work from another branch</a:t>
            </a:r>
          </a:p>
          <a:p>
            <a:endParaRPr lang="en-US" dirty="0"/>
          </a:p>
          <a:p>
            <a:r>
              <a:rPr lang="en-US" dirty="0"/>
              <a:t>Goal: we want one branch to have/include commits from another branch</a:t>
            </a:r>
            <a:endParaRPr lang="es-ES" dirty="0"/>
          </a:p>
        </p:txBody>
      </p:sp>
    </p:spTree>
    <p:extLst>
      <p:ext uri="{BB962C8B-B14F-4D97-AF65-F5344CB8AC3E}">
        <p14:creationId xmlns:p14="http://schemas.microsoft.com/office/powerpoint/2010/main" val="3473954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B461C4-A2E0-4FFA-96F0-E9DB13D5207D}"/>
              </a:ext>
            </a:extLst>
          </p:cNvPr>
          <p:cNvSpPr>
            <a:spLocks noGrp="1"/>
          </p:cNvSpPr>
          <p:nvPr>
            <p:ph type="title"/>
          </p:nvPr>
        </p:nvSpPr>
        <p:spPr/>
        <p:txBody>
          <a:bodyPr/>
          <a:lstStyle/>
          <a:p>
            <a:r>
              <a:rPr lang="es-ES" dirty="0" err="1"/>
              <a:t>Merge</a:t>
            </a:r>
            <a:r>
              <a:rPr lang="es-ES" dirty="0"/>
              <a:t> </a:t>
            </a:r>
            <a:r>
              <a:rPr lang="es-ES" dirty="0" err="1"/>
              <a:t>branches</a:t>
            </a:r>
            <a:r>
              <a:rPr lang="es-ES" dirty="0"/>
              <a:t> - </a:t>
            </a:r>
            <a:r>
              <a:rPr lang="es-ES" dirty="0" err="1"/>
              <a:t>Scenario</a:t>
            </a:r>
            <a:r>
              <a:rPr lang="es-ES" dirty="0"/>
              <a:t> 1</a:t>
            </a:r>
          </a:p>
        </p:txBody>
      </p:sp>
      <p:sp>
        <p:nvSpPr>
          <p:cNvPr id="4" name="CuadroTexto 3">
            <a:extLst>
              <a:ext uri="{FF2B5EF4-FFF2-40B4-BE49-F238E27FC236}">
                <a16:creationId xmlns:a16="http://schemas.microsoft.com/office/drawing/2014/main" id="{D94D083E-D325-4628-B63D-E6A8F480812C}"/>
              </a:ext>
            </a:extLst>
          </p:cNvPr>
          <p:cNvSpPr txBox="1"/>
          <p:nvPr/>
        </p:nvSpPr>
        <p:spPr>
          <a:xfrm>
            <a:off x="664393" y="1986974"/>
            <a:ext cx="1543050" cy="1169551"/>
          </a:xfrm>
          <a:prstGeom prst="rect">
            <a:avLst/>
          </a:prstGeom>
          <a:noFill/>
        </p:spPr>
        <p:txBody>
          <a:bodyPr wrap="square">
            <a:spAutoFit/>
          </a:bodyPr>
          <a:lstStyle/>
          <a:p>
            <a:r>
              <a:rPr lang="en-US" dirty="0"/>
              <a:t>After the feature branch is cut out, there is no new commit on the develop branch.</a:t>
            </a:r>
            <a:endParaRPr lang="es-ES" dirty="0"/>
          </a:p>
        </p:txBody>
      </p:sp>
      <p:pic>
        <p:nvPicPr>
          <p:cNvPr id="5" name="Imagen 4">
            <a:extLst>
              <a:ext uri="{FF2B5EF4-FFF2-40B4-BE49-F238E27FC236}">
                <a16:creationId xmlns:a16="http://schemas.microsoft.com/office/drawing/2014/main" id="{1C952862-B357-4916-AF0B-61DA1AB1B106}"/>
              </a:ext>
            </a:extLst>
          </p:cNvPr>
          <p:cNvPicPr>
            <a:picLocks noChangeAspect="1"/>
          </p:cNvPicPr>
          <p:nvPr/>
        </p:nvPicPr>
        <p:blipFill>
          <a:blip r:embed="rId3"/>
          <a:stretch>
            <a:fillRect/>
          </a:stretch>
        </p:blipFill>
        <p:spPr>
          <a:xfrm>
            <a:off x="2466975" y="1426423"/>
            <a:ext cx="5898332" cy="3460203"/>
          </a:xfrm>
          <a:prstGeom prst="rect">
            <a:avLst/>
          </a:prstGeom>
        </p:spPr>
      </p:pic>
      <p:sp>
        <p:nvSpPr>
          <p:cNvPr id="6" name="CuadroTexto 5">
            <a:extLst>
              <a:ext uri="{FF2B5EF4-FFF2-40B4-BE49-F238E27FC236}">
                <a16:creationId xmlns:a16="http://schemas.microsoft.com/office/drawing/2014/main" id="{6C8D79C1-FC2D-4ED1-BC39-3A8635459B76}"/>
              </a:ext>
            </a:extLst>
          </p:cNvPr>
          <p:cNvSpPr txBox="1"/>
          <p:nvPr/>
        </p:nvSpPr>
        <p:spPr>
          <a:xfrm>
            <a:off x="2492458" y="4243576"/>
            <a:ext cx="1956062" cy="261610"/>
          </a:xfrm>
          <a:prstGeom prst="rect">
            <a:avLst/>
          </a:prstGeom>
          <a:noFill/>
        </p:spPr>
        <p:txBody>
          <a:bodyPr wrap="square">
            <a:spAutoFit/>
          </a:bodyPr>
          <a:lstStyle/>
          <a:p>
            <a:r>
              <a:rPr lang="en-US" sz="1100" dirty="0"/>
              <a:t>doesn't create a new commit</a:t>
            </a:r>
            <a:endParaRPr lang="es-ES" sz="1100" dirty="0"/>
          </a:p>
        </p:txBody>
      </p:sp>
      <p:sp>
        <p:nvSpPr>
          <p:cNvPr id="8" name="CuadroTexto 7">
            <a:extLst>
              <a:ext uri="{FF2B5EF4-FFF2-40B4-BE49-F238E27FC236}">
                <a16:creationId xmlns:a16="http://schemas.microsoft.com/office/drawing/2014/main" id="{5F1B764D-68A9-486E-AD99-FCBF7B02D52A}"/>
              </a:ext>
            </a:extLst>
          </p:cNvPr>
          <p:cNvSpPr txBox="1"/>
          <p:nvPr/>
        </p:nvSpPr>
        <p:spPr>
          <a:xfrm>
            <a:off x="5745638" y="4272168"/>
            <a:ext cx="1654404" cy="261610"/>
          </a:xfrm>
          <a:prstGeom prst="rect">
            <a:avLst/>
          </a:prstGeom>
          <a:noFill/>
        </p:spPr>
        <p:txBody>
          <a:bodyPr wrap="square">
            <a:spAutoFit/>
          </a:bodyPr>
          <a:lstStyle>
            <a:defPPr marR="0" lvl="0" algn="l" rtl="0">
              <a:lnSpc>
                <a:spcPct val="100000"/>
              </a:lnSpc>
              <a:spcBef>
                <a:spcPts val="0"/>
              </a:spcBef>
              <a:spcAft>
                <a:spcPts val="0"/>
              </a:spcAft>
            </a:defPPr>
            <a:lvl1pPr>
              <a:defRPr sz="1100"/>
            </a:lvl1pPr>
          </a:lstStyle>
          <a:p>
            <a:r>
              <a:rPr lang="en-US" dirty="0"/>
              <a:t>creates a new commit</a:t>
            </a:r>
            <a:endParaRPr lang="es-ES" dirty="0"/>
          </a:p>
        </p:txBody>
      </p:sp>
      <p:sp>
        <p:nvSpPr>
          <p:cNvPr id="10" name="CuadroTexto 9">
            <a:extLst>
              <a:ext uri="{FF2B5EF4-FFF2-40B4-BE49-F238E27FC236}">
                <a16:creationId xmlns:a16="http://schemas.microsoft.com/office/drawing/2014/main" id="{D964F5CF-3E4D-4DA5-98B6-CDB9E845395B}"/>
              </a:ext>
            </a:extLst>
          </p:cNvPr>
          <p:cNvSpPr txBox="1"/>
          <p:nvPr/>
        </p:nvSpPr>
        <p:spPr>
          <a:xfrm>
            <a:off x="664393" y="3565223"/>
            <a:ext cx="1164407" cy="307777"/>
          </a:xfrm>
          <a:prstGeom prst="rect">
            <a:avLst/>
          </a:prstGeom>
          <a:noFill/>
        </p:spPr>
        <p:txBody>
          <a:bodyPr wrap="square">
            <a:spAutoFit/>
          </a:bodyPr>
          <a:lstStyle/>
          <a:p>
            <a:r>
              <a:rPr lang="en-US" sz="1400" dirty="0"/>
              <a:t>no conflicts</a:t>
            </a:r>
            <a:endParaRPr lang="es-ES" dirty="0"/>
          </a:p>
        </p:txBody>
      </p:sp>
    </p:spTree>
    <p:extLst>
      <p:ext uri="{BB962C8B-B14F-4D97-AF65-F5344CB8AC3E}">
        <p14:creationId xmlns:p14="http://schemas.microsoft.com/office/powerpoint/2010/main" val="1790429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B461C4-A2E0-4FFA-96F0-E9DB13D5207D}"/>
              </a:ext>
            </a:extLst>
          </p:cNvPr>
          <p:cNvSpPr>
            <a:spLocks noGrp="1"/>
          </p:cNvSpPr>
          <p:nvPr>
            <p:ph type="title"/>
          </p:nvPr>
        </p:nvSpPr>
        <p:spPr/>
        <p:txBody>
          <a:bodyPr/>
          <a:lstStyle/>
          <a:p>
            <a:r>
              <a:rPr lang="es-ES" dirty="0" err="1"/>
              <a:t>Merge</a:t>
            </a:r>
            <a:r>
              <a:rPr lang="es-ES" dirty="0"/>
              <a:t> </a:t>
            </a:r>
            <a:r>
              <a:rPr lang="es-ES" dirty="0" err="1"/>
              <a:t>branches</a:t>
            </a:r>
            <a:r>
              <a:rPr lang="es-ES" dirty="0"/>
              <a:t> - </a:t>
            </a:r>
            <a:r>
              <a:rPr lang="es-ES" dirty="0" err="1"/>
              <a:t>Scenario</a:t>
            </a:r>
            <a:r>
              <a:rPr lang="es-ES" dirty="0"/>
              <a:t> 2</a:t>
            </a:r>
          </a:p>
        </p:txBody>
      </p:sp>
      <p:sp>
        <p:nvSpPr>
          <p:cNvPr id="4" name="CuadroTexto 3">
            <a:extLst>
              <a:ext uri="{FF2B5EF4-FFF2-40B4-BE49-F238E27FC236}">
                <a16:creationId xmlns:a16="http://schemas.microsoft.com/office/drawing/2014/main" id="{855A9F85-6B7F-4577-92AA-63897AE24110}"/>
              </a:ext>
            </a:extLst>
          </p:cNvPr>
          <p:cNvSpPr txBox="1"/>
          <p:nvPr/>
        </p:nvSpPr>
        <p:spPr>
          <a:xfrm>
            <a:off x="819150" y="1490990"/>
            <a:ext cx="1676400" cy="1169551"/>
          </a:xfrm>
          <a:prstGeom prst="rect">
            <a:avLst/>
          </a:prstGeom>
          <a:noFill/>
        </p:spPr>
        <p:txBody>
          <a:bodyPr wrap="square">
            <a:spAutoFit/>
          </a:bodyPr>
          <a:lstStyle/>
          <a:p>
            <a:r>
              <a:rPr lang="en-US" dirty="0"/>
              <a:t>After cutting out the feature branch, C6 and C7 are submitted on the develop branch.</a:t>
            </a:r>
            <a:endParaRPr lang="es-ES" dirty="0"/>
          </a:p>
        </p:txBody>
      </p:sp>
      <p:pic>
        <p:nvPicPr>
          <p:cNvPr id="5" name="Imagen 4">
            <a:extLst>
              <a:ext uri="{FF2B5EF4-FFF2-40B4-BE49-F238E27FC236}">
                <a16:creationId xmlns:a16="http://schemas.microsoft.com/office/drawing/2014/main" id="{069C094F-C541-4248-B998-D55E40565269}"/>
              </a:ext>
            </a:extLst>
          </p:cNvPr>
          <p:cNvPicPr>
            <a:picLocks noChangeAspect="1"/>
          </p:cNvPicPr>
          <p:nvPr/>
        </p:nvPicPr>
        <p:blipFill>
          <a:blip r:embed="rId2"/>
          <a:stretch>
            <a:fillRect/>
          </a:stretch>
        </p:blipFill>
        <p:spPr>
          <a:xfrm>
            <a:off x="3743821" y="1243340"/>
            <a:ext cx="3571463" cy="3652510"/>
          </a:xfrm>
          <a:prstGeom prst="rect">
            <a:avLst/>
          </a:prstGeom>
        </p:spPr>
      </p:pic>
      <p:sp>
        <p:nvSpPr>
          <p:cNvPr id="6" name="CuadroTexto 5">
            <a:extLst>
              <a:ext uri="{FF2B5EF4-FFF2-40B4-BE49-F238E27FC236}">
                <a16:creationId xmlns:a16="http://schemas.microsoft.com/office/drawing/2014/main" id="{5C654533-9149-4786-A894-D1722EE167F7}"/>
              </a:ext>
            </a:extLst>
          </p:cNvPr>
          <p:cNvSpPr txBox="1"/>
          <p:nvPr/>
        </p:nvSpPr>
        <p:spPr>
          <a:xfrm>
            <a:off x="819150" y="3069595"/>
            <a:ext cx="2095500" cy="307777"/>
          </a:xfrm>
          <a:prstGeom prst="rect">
            <a:avLst/>
          </a:prstGeom>
          <a:noFill/>
        </p:spPr>
        <p:txBody>
          <a:bodyPr wrap="square">
            <a:spAutoFit/>
          </a:bodyPr>
          <a:lstStyle/>
          <a:p>
            <a:r>
              <a:rPr lang="es-ES" dirty="0" err="1"/>
              <a:t>cannot</a:t>
            </a:r>
            <a:r>
              <a:rPr lang="es-ES" dirty="0"/>
              <a:t> be </a:t>
            </a:r>
            <a:r>
              <a:rPr lang="es-ES" dirty="0" err="1"/>
              <a:t>fast</a:t>
            </a:r>
            <a:r>
              <a:rPr lang="es-ES" dirty="0"/>
              <a:t> forward.</a:t>
            </a:r>
          </a:p>
        </p:txBody>
      </p:sp>
      <p:cxnSp>
        <p:nvCxnSpPr>
          <p:cNvPr id="8" name="Conector recto de flecha 7">
            <a:extLst>
              <a:ext uri="{FF2B5EF4-FFF2-40B4-BE49-F238E27FC236}">
                <a16:creationId xmlns:a16="http://schemas.microsoft.com/office/drawing/2014/main" id="{DC46320F-234E-4153-A067-7006F98EB36A}"/>
              </a:ext>
            </a:extLst>
          </p:cNvPr>
          <p:cNvCxnSpPr>
            <a:cxnSpLocks/>
            <a:stCxn id="10" idx="3"/>
          </p:cNvCxnSpPr>
          <p:nvPr/>
        </p:nvCxnSpPr>
        <p:spPr>
          <a:xfrm flipV="1">
            <a:off x="2783954" y="4044099"/>
            <a:ext cx="694537" cy="8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781301D-9188-461D-BFD5-F98AD199FC48}"/>
              </a:ext>
            </a:extLst>
          </p:cNvPr>
          <p:cNvSpPr txBox="1"/>
          <p:nvPr/>
        </p:nvSpPr>
        <p:spPr>
          <a:xfrm>
            <a:off x="1129550" y="3837487"/>
            <a:ext cx="1654404" cy="430887"/>
          </a:xfrm>
          <a:prstGeom prst="rect">
            <a:avLst/>
          </a:prstGeom>
          <a:noFill/>
        </p:spPr>
        <p:txBody>
          <a:bodyPr wrap="square">
            <a:spAutoFit/>
          </a:bodyPr>
          <a:lstStyle>
            <a:defPPr marR="0" lvl="0" algn="l" rtl="0">
              <a:lnSpc>
                <a:spcPct val="100000"/>
              </a:lnSpc>
              <a:spcBef>
                <a:spcPts val="0"/>
              </a:spcBef>
              <a:spcAft>
                <a:spcPts val="0"/>
              </a:spcAft>
            </a:defPPr>
            <a:lvl1pPr>
              <a:defRPr sz="1100"/>
            </a:lvl1pPr>
          </a:lstStyle>
          <a:p>
            <a:r>
              <a:rPr lang="en-US" dirty="0"/>
              <a:t>creates a new commit, possibility of conflicts</a:t>
            </a:r>
            <a:endParaRPr lang="es-ES" dirty="0"/>
          </a:p>
        </p:txBody>
      </p:sp>
    </p:spTree>
    <p:extLst>
      <p:ext uri="{BB962C8B-B14F-4D97-AF65-F5344CB8AC3E}">
        <p14:creationId xmlns:p14="http://schemas.microsoft.com/office/powerpoint/2010/main" val="3318777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A97006-DF6C-4C53-82B9-1466D858D5FA}"/>
              </a:ext>
            </a:extLst>
          </p:cNvPr>
          <p:cNvSpPr>
            <a:spLocks noGrp="1"/>
          </p:cNvSpPr>
          <p:nvPr>
            <p:ph type="title"/>
          </p:nvPr>
        </p:nvSpPr>
        <p:spPr/>
        <p:txBody>
          <a:bodyPr/>
          <a:lstStyle/>
          <a:p>
            <a:r>
              <a:rPr lang="es-ES" dirty="0"/>
              <a:t>Rebase</a:t>
            </a:r>
          </a:p>
        </p:txBody>
      </p:sp>
      <p:pic>
        <p:nvPicPr>
          <p:cNvPr id="3" name="Imagen 2">
            <a:extLst>
              <a:ext uri="{FF2B5EF4-FFF2-40B4-BE49-F238E27FC236}">
                <a16:creationId xmlns:a16="http://schemas.microsoft.com/office/drawing/2014/main" id="{DE036EC8-BE4B-4A72-9474-D474CD2CB649}"/>
              </a:ext>
            </a:extLst>
          </p:cNvPr>
          <p:cNvPicPr>
            <a:picLocks noChangeAspect="1"/>
          </p:cNvPicPr>
          <p:nvPr/>
        </p:nvPicPr>
        <p:blipFill>
          <a:blip r:embed="rId3"/>
          <a:stretch>
            <a:fillRect/>
          </a:stretch>
        </p:blipFill>
        <p:spPr>
          <a:xfrm>
            <a:off x="1738312" y="1219200"/>
            <a:ext cx="6010275" cy="2705100"/>
          </a:xfrm>
          <a:prstGeom prst="rect">
            <a:avLst/>
          </a:prstGeom>
        </p:spPr>
      </p:pic>
      <p:sp>
        <p:nvSpPr>
          <p:cNvPr id="5" name="CuadroTexto 4">
            <a:extLst>
              <a:ext uri="{FF2B5EF4-FFF2-40B4-BE49-F238E27FC236}">
                <a16:creationId xmlns:a16="http://schemas.microsoft.com/office/drawing/2014/main" id="{4961E46D-06CA-4958-9CAC-1A129821ACFD}"/>
              </a:ext>
            </a:extLst>
          </p:cNvPr>
          <p:cNvSpPr txBox="1"/>
          <p:nvPr/>
        </p:nvSpPr>
        <p:spPr>
          <a:xfrm>
            <a:off x="1395413" y="3924300"/>
            <a:ext cx="4572000" cy="523220"/>
          </a:xfrm>
          <a:prstGeom prst="rect">
            <a:avLst/>
          </a:prstGeom>
          <a:noFill/>
        </p:spPr>
        <p:txBody>
          <a:bodyPr wrap="square">
            <a:spAutoFit/>
          </a:bodyPr>
          <a:lstStyle/>
          <a:p>
            <a:r>
              <a:rPr lang="en-US" dirty="0"/>
              <a:t>Rebase, has no effect on the specified base itself; just rewrite the commit history after the base.</a:t>
            </a:r>
            <a:endParaRPr lang="es-ES" dirty="0"/>
          </a:p>
        </p:txBody>
      </p:sp>
    </p:spTree>
    <p:extLst>
      <p:ext uri="{BB962C8B-B14F-4D97-AF65-F5344CB8AC3E}">
        <p14:creationId xmlns:p14="http://schemas.microsoft.com/office/powerpoint/2010/main" val="231899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13BC4-6A9C-447B-B1D1-B432178EB6E2}"/>
              </a:ext>
            </a:extLst>
          </p:cNvPr>
          <p:cNvSpPr>
            <a:spLocks noGrp="1"/>
          </p:cNvSpPr>
          <p:nvPr>
            <p:ph type="title"/>
          </p:nvPr>
        </p:nvSpPr>
        <p:spPr/>
        <p:txBody>
          <a:bodyPr/>
          <a:lstStyle/>
          <a:p>
            <a:r>
              <a:rPr lang="es-ES" dirty="0"/>
              <a:t>Git </a:t>
            </a:r>
            <a:r>
              <a:rPr lang="es-ES" dirty="0" err="1"/>
              <a:t>merge</a:t>
            </a:r>
            <a:r>
              <a:rPr lang="es-ES" dirty="0"/>
              <a:t> </a:t>
            </a:r>
            <a:r>
              <a:rPr lang="es-ES" dirty="0" err="1"/>
              <a:t>conflicts</a:t>
            </a:r>
            <a:endParaRPr lang="es-ES" dirty="0"/>
          </a:p>
        </p:txBody>
      </p:sp>
      <p:sp>
        <p:nvSpPr>
          <p:cNvPr id="3" name="Marcador de texto 2">
            <a:extLst>
              <a:ext uri="{FF2B5EF4-FFF2-40B4-BE49-F238E27FC236}">
                <a16:creationId xmlns:a16="http://schemas.microsoft.com/office/drawing/2014/main" id="{A86A0FA9-F366-4888-A950-CE5B95EA5E1E}"/>
              </a:ext>
            </a:extLst>
          </p:cNvPr>
          <p:cNvSpPr>
            <a:spLocks noGrp="1"/>
          </p:cNvSpPr>
          <p:nvPr>
            <p:ph type="body" idx="1"/>
          </p:nvPr>
        </p:nvSpPr>
        <p:spPr>
          <a:xfrm>
            <a:off x="311700" y="1152474"/>
            <a:ext cx="8520600" cy="3857675"/>
          </a:xfrm>
        </p:spPr>
        <p:txBody>
          <a:bodyPr/>
          <a:lstStyle/>
          <a:p>
            <a:r>
              <a:rPr lang="en-US" dirty="0"/>
              <a:t>Managing contributions between multiple distributed authors ( usually developers ).</a:t>
            </a:r>
          </a:p>
          <a:p>
            <a:r>
              <a:rPr lang="en-US" dirty="0"/>
              <a:t>The git merge command's primary responsibility is to combine separate branches and resolve any conflicting edits.</a:t>
            </a:r>
          </a:p>
          <a:p>
            <a:pPr lvl="1"/>
            <a:r>
              <a:rPr lang="en-US" dirty="0"/>
              <a:t>Most of the time, Git will figure out how to automatically integrate new changes. </a:t>
            </a:r>
          </a:p>
          <a:p>
            <a:pPr lvl="1"/>
            <a:r>
              <a:rPr lang="en-US" dirty="0"/>
              <a:t>A merge will fail to start when Git sees there are changes in either the working directory or staging area of the current project.</a:t>
            </a:r>
          </a:p>
          <a:p>
            <a:pPr lvl="1"/>
            <a:r>
              <a:rPr lang="en-US" dirty="0"/>
              <a:t>Sometimes multiple developers may try to edit the same content: Developer A tries to edit code that Developer B is editing .</a:t>
            </a:r>
            <a:br>
              <a:rPr lang="en-US" dirty="0"/>
            </a:br>
            <a:r>
              <a:rPr lang="en-US" dirty="0"/>
              <a:t>In the merge, Git cannot automatically determine what is correct and a conflict may occur.. </a:t>
            </a:r>
          </a:p>
          <a:p>
            <a:endParaRPr lang="es-ES" dirty="0"/>
          </a:p>
        </p:txBody>
      </p:sp>
    </p:spTree>
    <p:extLst>
      <p:ext uri="{BB962C8B-B14F-4D97-AF65-F5344CB8AC3E}">
        <p14:creationId xmlns:p14="http://schemas.microsoft.com/office/powerpoint/2010/main" val="4042434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102DE-8815-4DF6-ABFE-51E30CCB0BA3}"/>
              </a:ext>
            </a:extLst>
          </p:cNvPr>
          <p:cNvSpPr>
            <a:spLocks noGrp="1"/>
          </p:cNvSpPr>
          <p:nvPr>
            <p:ph type="title"/>
          </p:nvPr>
        </p:nvSpPr>
        <p:spPr/>
        <p:txBody>
          <a:bodyPr/>
          <a:lstStyle/>
          <a:p>
            <a:r>
              <a:rPr lang="en-US"/>
              <a:t>Resolving conflicts</a:t>
            </a:r>
          </a:p>
        </p:txBody>
      </p:sp>
      <p:sp>
        <p:nvSpPr>
          <p:cNvPr id="3" name="Marcador de texto 2">
            <a:extLst>
              <a:ext uri="{FF2B5EF4-FFF2-40B4-BE49-F238E27FC236}">
                <a16:creationId xmlns:a16="http://schemas.microsoft.com/office/drawing/2014/main" id="{90651CDA-A372-40B0-BF00-B90DF6FB74ED}"/>
              </a:ext>
            </a:extLst>
          </p:cNvPr>
          <p:cNvSpPr>
            <a:spLocks noGrp="1"/>
          </p:cNvSpPr>
          <p:nvPr>
            <p:ph type="body" idx="1"/>
          </p:nvPr>
        </p:nvSpPr>
        <p:spPr>
          <a:xfrm>
            <a:off x="664125" y="1525340"/>
            <a:ext cx="5393775" cy="1046410"/>
          </a:xfrm>
          <a:solidFill>
            <a:schemeClr val="tx1">
              <a:lumMod val="95000"/>
              <a:lumOff val="5000"/>
            </a:schemeClr>
          </a:solidFill>
        </p:spPr>
        <p:txBody>
          <a:bodyPr wrap="square">
            <a:spAutoFit/>
          </a:bodyPr>
          <a:lstStyle/>
          <a:p>
            <a:pPr marL="114300" indent="0">
              <a:lnSpc>
                <a:spcPct val="100000"/>
              </a:lnSpc>
              <a:buClr>
                <a:srgbClr val="000000"/>
              </a:buClr>
              <a:buNone/>
            </a:pPr>
            <a:r>
              <a:rPr lang="en-US" sz="1400" dirty="0">
                <a:solidFill>
                  <a:schemeClr val="bg1"/>
                </a:solidFill>
                <a:latin typeface="Arial"/>
                <a:cs typeface="Arial"/>
                <a:sym typeface="Arial"/>
              </a:rPr>
              <a:t>$ git merge </a:t>
            </a:r>
            <a:r>
              <a:rPr lang="en-US" sz="1400" dirty="0" err="1">
                <a:solidFill>
                  <a:schemeClr val="bg1"/>
                </a:solidFill>
                <a:latin typeface="Arial"/>
                <a:cs typeface="Arial"/>
                <a:sym typeface="Arial"/>
              </a:rPr>
              <a:t>new_branch_to_merge_later</a:t>
            </a:r>
            <a:endParaRPr lang="en-US" sz="1400" dirty="0">
              <a:solidFill>
                <a:schemeClr val="bg1"/>
              </a:solidFill>
              <a:latin typeface="Arial"/>
              <a:cs typeface="Arial"/>
              <a:sym typeface="Arial"/>
            </a:endParaRPr>
          </a:p>
          <a:p>
            <a:pPr marL="114300" indent="0">
              <a:lnSpc>
                <a:spcPct val="100000"/>
              </a:lnSpc>
              <a:buClr>
                <a:srgbClr val="000000"/>
              </a:buClr>
              <a:buNone/>
            </a:pPr>
            <a:r>
              <a:rPr lang="en-US" sz="1400" dirty="0">
                <a:solidFill>
                  <a:schemeClr val="bg1"/>
                </a:solidFill>
                <a:latin typeface="Arial"/>
                <a:cs typeface="Arial"/>
                <a:sym typeface="Arial"/>
              </a:rPr>
              <a:t>Auto-merging merge.txt</a:t>
            </a:r>
          </a:p>
          <a:p>
            <a:pPr marL="114300" indent="0">
              <a:lnSpc>
                <a:spcPct val="100000"/>
              </a:lnSpc>
              <a:buClr>
                <a:srgbClr val="000000"/>
              </a:buClr>
              <a:buNone/>
            </a:pPr>
            <a:r>
              <a:rPr lang="en-US" sz="1400" dirty="0">
                <a:solidFill>
                  <a:schemeClr val="bg1"/>
                </a:solidFill>
                <a:latin typeface="Arial"/>
                <a:cs typeface="Arial"/>
                <a:sym typeface="Arial"/>
              </a:rPr>
              <a:t>CONFLICT (content): Merge conflict in merge.txt</a:t>
            </a:r>
          </a:p>
          <a:p>
            <a:pPr marL="114300" indent="0">
              <a:lnSpc>
                <a:spcPct val="100000"/>
              </a:lnSpc>
              <a:buClr>
                <a:srgbClr val="000000"/>
              </a:buClr>
              <a:buNone/>
            </a:pPr>
            <a:r>
              <a:rPr lang="en-US" sz="1400" dirty="0">
                <a:solidFill>
                  <a:schemeClr val="bg1"/>
                </a:solidFill>
                <a:latin typeface="Arial"/>
                <a:cs typeface="Arial"/>
                <a:sym typeface="Arial"/>
              </a:rPr>
              <a:t>Automatic merge failed; fix conflicts and then commit the result.</a:t>
            </a:r>
            <a:endParaRPr lang="es-ES" sz="1400" dirty="0">
              <a:solidFill>
                <a:schemeClr val="bg1"/>
              </a:solidFill>
              <a:latin typeface="Arial"/>
              <a:cs typeface="Arial"/>
              <a:sym typeface="Arial"/>
            </a:endParaRPr>
          </a:p>
        </p:txBody>
      </p:sp>
      <p:sp>
        <p:nvSpPr>
          <p:cNvPr id="6" name="CuadroTexto 5">
            <a:extLst>
              <a:ext uri="{FF2B5EF4-FFF2-40B4-BE49-F238E27FC236}">
                <a16:creationId xmlns:a16="http://schemas.microsoft.com/office/drawing/2014/main" id="{0253AA25-E767-42E7-AB40-98F4445422C1}"/>
              </a:ext>
            </a:extLst>
          </p:cNvPr>
          <p:cNvSpPr txBox="1"/>
          <p:nvPr/>
        </p:nvSpPr>
        <p:spPr>
          <a:xfrm>
            <a:off x="3361012" y="2989096"/>
            <a:ext cx="4572000" cy="1692741"/>
          </a:xfrm>
          <a:prstGeom prst="rect">
            <a:avLst/>
          </a:prstGeom>
          <a:solidFill>
            <a:schemeClr val="tx1">
              <a:lumMod val="95000"/>
              <a:lumOff val="5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14300" indent="0">
              <a:buSzPts val="1800"/>
              <a:buFont typeface="Montserrat"/>
              <a:buNone/>
              <a:defRPr>
                <a:solidFill>
                  <a:schemeClr val="bg1"/>
                </a:solidFill>
                <a:ea typeface="Montserrat"/>
                <a:sym typeface="Montserrat"/>
              </a:defRPr>
            </a:lvl1pPr>
            <a:lvl2pPr marL="9144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2pPr>
            <a:lvl3pPr marL="13716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3pPr>
            <a:lvl4pPr marL="18288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4pPr>
            <a:lvl5pPr marL="22860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5pPr>
            <a:lvl6pPr marL="27432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6pPr>
            <a:lvl7pPr marL="32004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7pPr>
            <a:lvl8pPr marL="3657600" indent="-317500">
              <a:lnSpc>
                <a:spcPct val="115000"/>
              </a:lnSpc>
              <a:spcBef>
                <a:spcPts val="1600"/>
              </a:spcBef>
              <a:buClr>
                <a:schemeClr val="dk2"/>
              </a:buClr>
              <a:buSzPts val="1400"/>
              <a:buFont typeface="Montserrat"/>
              <a:buChar char="○"/>
              <a:defRPr>
                <a:solidFill>
                  <a:schemeClr val="dk2"/>
                </a:solidFill>
                <a:latin typeface="Montserrat"/>
                <a:ea typeface="Montserrat"/>
                <a:cs typeface="Montserrat"/>
                <a:sym typeface="Montserrat"/>
              </a:defRPr>
            </a:lvl8pPr>
            <a:lvl9pPr marL="4114800"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r>
              <a:rPr lang="en-US" dirty="0"/>
              <a:t>$ cat merge.txt</a:t>
            </a:r>
          </a:p>
          <a:p>
            <a:r>
              <a:rPr lang="en-US" dirty="0"/>
              <a:t>&lt;&lt;&lt;&lt;&lt;&lt;&lt; HEAD</a:t>
            </a:r>
          </a:p>
          <a:p>
            <a:r>
              <a:rPr lang="en-US" dirty="0"/>
              <a:t>this is some content to mess with</a:t>
            </a:r>
          </a:p>
          <a:p>
            <a:r>
              <a:rPr lang="en-US" dirty="0"/>
              <a:t>content to append</a:t>
            </a:r>
          </a:p>
          <a:p>
            <a:r>
              <a:rPr lang="en-US" dirty="0"/>
              <a:t>=======</a:t>
            </a:r>
          </a:p>
          <a:p>
            <a:r>
              <a:rPr lang="en-US" dirty="0"/>
              <a:t>totally different content to merge later</a:t>
            </a:r>
          </a:p>
          <a:p>
            <a:r>
              <a:rPr lang="en-US" dirty="0"/>
              <a:t>&gt;&gt;&gt;&gt;&gt;&gt;&gt; </a:t>
            </a:r>
            <a:r>
              <a:rPr lang="en-US" dirty="0" err="1"/>
              <a:t>new_branch_to_merge_later</a:t>
            </a:r>
            <a:endParaRPr lang="es-ES" dirty="0"/>
          </a:p>
        </p:txBody>
      </p:sp>
      <p:sp>
        <p:nvSpPr>
          <p:cNvPr id="8" name="CuadroTexto 7">
            <a:extLst>
              <a:ext uri="{FF2B5EF4-FFF2-40B4-BE49-F238E27FC236}">
                <a16:creationId xmlns:a16="http://schemas.microsoft.com/office/drawing/2014/main" id="{D5153069-52AD-4C9D-8F9C-276B11145C99}"/>
              </a:ext>
            </a:extLst>
          </p:cNvPr>
          <p:cNvSpPr txBox="1"/>
          <p:nvPr/>
        </p:nvSpPr>
        <p:spPr>
          <a:xfrm>
            <a:off x="1076325" y="3573856"/>
            <a:ext cx="981075" cy="523220"/>
          </a:xfrm>
          <a:prstGeom prst="rect">
            <a:avLst/>
          </a:prstGeom>
          <a:noFill/>
        </p:spPr>
        <p:txBody>
          <a:bodyPr wrap="square">
            <a:spAutoFit/>
          </a:bodyPr>
          <a:lstStyle/>
          <a:p>
            <a:r>
              <a:rPr lang="es-ES" b="1" dirty="0" err="1">
                <a:solidFill>
                  <a:srgbClr val="C00000"/>
                </a:solidFill>
              </a:rPr>
              <a:t>git</a:t>
            </a:r>
            <a:r>
              <a:rPr lang="es-ES" b="1" dirty="0">
                <a:solidFill>
                  <a:srgbClr val="C00000"/>
                </a:solidFill>
              </a:rPr>
              <a:t> status</a:t>
            </a:r>
          </a:p>
          <a:p>
            <a:r>
              <a:rPr lang="es-ES" b="1" dirty="0" err="1">
                <a:solidFill>
                  <a:srgbClr val="C00000"/>
                </a:solidFill>
              </a:rPr>
              <a:t>git</a:t>
            </a:r>
            <a:r>
              <a:rPr lang="es-ES" b="1" dirty="0">
                <a:solidFill>
                  <a:srgbClr val="C00000"/>
                </a:solidFill>
              </a:rPr>
              <a:t> </a:t>
            </a:r>
            <a:r>
              <a:rPr lang="es-ES" b="1" dirty="0" err="1">
                <a:solidFill>
                  <a:srgbClr val="C00000"/>
                </a:solidFill>
              </a:rPr>
              <a:t>diff</a:t>
            </a:r>
            <a:endParaRPr lang="es-ES" b="1" dirty="0">
              <a:solidFill>
                <a:srgbClr val="C00000"/>
              </a:solidFill>
            </a:endParaRPr>
          </a:p>
        </p:txBody>
      </p:sp>
    </p:spTree>
    <p:extLst>
      <p:ext uri="{BB962C8B-B14F-4D97-AF65-F5344CB8AC3E}">
        <p14:creationId xmlns:p14="http://schemas.microsoft.com/office/powerpoint/2010/main" val="137750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55C18E1-14B2-42AE-825D-CC9CC7134A17}"/>
              </a:ext>
            </a:extLst>
          </p:cNvPr>
          <p:cNvSpPr>
            <a:spLocks noGrp="1"/>
          </p:cNvSpPr>
          <p:nvPr>
            <p:ph type="title"/>
          </p:nvPr>
        </p:nvSpPr>
        <p:spPr/>
        <p:txBody>
          <a:bodyPr/>
          <a:lstStyle/>
          <a:p>
            <a:r>
              <a:rPr lang="en-US"/>
              <a:t>The Two Questions…</a:t>
            </a:r>
          </a:p>
        </p:txBody>
      </p:sp>
      <p:sp>
        <p:nvSpPr>
          <p:cNvPr id="4" name="Marcador de texto 3">
            <a:extLst>
              <a:ext uri="{FF2B5EF4-FFF2-40B4-BE49-F238E27FC236}">
                <a16:creationId xmlns:a16="http://schemas.microsoft.com/office/drawing/2014/main" id="{10C25AAE-A763-46B0-BFAF-936447BF4874}"/>
              </a:ext>
            </a:extLst>
          </p:cNvPr>
          <p:cNvSpPr>
            <a:spLocks noGrp="1"/>
          </p:cNvSpPr>
          <p:nvPr>
            <p:ph type="body" idx="1"/>
          </p:nvPr>
        </p:nvSpPr>
        <p:spPr>
          <a:xfrm>
            <a:off x="1066800" y="1838325"/>
            <a:ext cx="3219451" cy="2476501"/>
          </a:xfrm>
          <a:solidFill>
            <a:srgbClr val="FF0000"/>
          </a:solidFill>
        </p:spPr>
        <p:txBody>
          <a:bodyPr anchor="ctr"/>
          <a:lstStyle/>
          <a:p>
            <a:pPr marL="139700" indent="0" algn="ctr">
              <a:buNone/>
            </a:pPr>
            <a:r>
              <a:rPr lang="en-US" sz="2400" dirty="0">
                <a:solidFill>
                  <a:schemeClr val="bg1"/>
                </a:solidFill>
              </a:rPr>
              <a:t>How does this command move information across the Four Areas?</a:t>
            </a:r>
            <a:endParaRPr lang="es-ES" sz="2400" dirty="0">
              <a:solidFill>
                <a:schemeClr val="bg1"/>
              </a:solidFill>
            </a:endParaRPr>
          </a:p>
        </p:txBody>
      </p:sp>
      <p:sp>
        <p:nvSpPr>
          <p:cNvPr id="5" name="Marcador de texto 4">
            <a:extLst>
              <a:ext uri="{FF2B5EF4-FFF2-40B4-BE49-F238E27FC236}">
                <a16:creationId xmlns:a16="http://schemas.microsoft.com/office/drawing/2014/main" id="{7BAEECBA-5339-444A-93DF-F94407F8AC24}"/>
              </a:ext>
            </a:extLst>
          </p:cNvPr>
          <p:cNvSpPr>
            <a:spLocks noGrp="1"/>
          </p:cNvSpPr>
          <p:nvPr>
            <p:ph type="body" idx="2"/>
          </p:nvPr>
        </p:nvSpPr>
        <p:spPr>
          <a:xfrm>
            <a:off x="4838700" y="1838324"/>
            <a:ext cx="3425776" cy="2476502"/>
          </a:xfrm>
          <a:solidFill>
            <a:srgbClr val="FF0000"/>
          </a:solidFill>
          <a:ln>
            <a:noFill/>
          </a:ln>
        </p:spPr>
        <p:txBody>
          <a:bodyPr spcFirstLastPara="1" wrap="square" lIns="91425" tIns="91425" rIns="91425" bIns="91425" anchor="ctr" anchorCtr="0">
            <a:noAutofit/>
          </a:bodyPr>
          <a:lstStyle/>
          <a:p>
            <a:pPr marL="139700" indent="0" algn="ctr">
              <a:buNone/>
            </a:pPr>
            <a:r>
              <a:rPr lang="en-US" sz="2400" dirty="0">
                <a:solidFill>
                  <a:schemeClr val="bg1"/>
                </a:solidFill>
              </a:rPr>
              <a:t>How does this command change the Repository?</a:t>
            </a:r>
            <a:endParaRPr lang="es-ES" sz="2400" dirty="0">
              <a:solidFill>
                <a:schemeClr val="bg1"/>
              </a:solidFill>
            </a:endParaRPr>
          </a:p>
        </p:txBody>
      </p:sp>
      <p:sp>
        <p:nvSpPr>
          <p:cNvPr id="6" name="CuadroTexto 5">
            <a:extLst>
              <a:ext uri="{FF2B5EF4-FFF2-40B4-BE49-F238E27FC236}">
                <a16:creationId xmlns:a16="http://schemas.microsoft.com/office/drawing/2014/main" id="{BD60EA1B-B23D-46F1-A0B5-B9C7058CFD4F}"/>
              </a:ext>
            </a:extLst>
          </p:cNvPr>
          <p:cNvSpPr txBox="1"/>
          <p:nvPr/>
        </p:nvSpPr>
        <p:spPr>
          <a:xfrm>
            <a:off x="2990850" y="1120247"/>
            <a:ext cx="2749471" cy="307777"/>
          </a:xfrm>
          <a:prstGeom prst="rect">
            <a:avLst/>
          </a:prstGeom>
          <a:noFill/>
        </p:spPr>
        <p:txBody>
          <a:bodyPr wrap="none" rtlCol="0">
            <a:spAutoFit/>
          </a:bodyPr>
          <a:lstStyle/>
          <a:p>
            <a:r>
              <a:rPr lang="en-US" dirty="0"/>
              <a:t>for understand any git command</a:t>
            </a:r>
          </a:p>
        </p:txBody>
      </p:sp>
    </p:spTree>
    <p:extLst>
      <p:ext uri="{BB962C8B-B14F-4D97-AF65-F5344CB8AC3E}">
        <p14:creationId xmlns:p14="http://schemas.microsoft.com/office/powerpoint/2010/main" val="62072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83760-5A83-45E4-AB25-54CC7D50C11F}"/>
              </a:ext>
            </a:extLst>
          </p:cNvPr>
          <p:cNvSpPr>
            <a:spLocks noGrp="1"/>
          </p:cNvSpPr>
          <p:nvPr>
            <p:ph type="title"/>
          </p:nvPr>
        </p:nvSpPr>
        <p:spPr/>
        <p:txBody>
          <a:bodyPr/>
          <a:lstStyle/>
          <a:p>
            <a:r>
              <a:rPr lang="es-ES" dirty="0"/>
              <a:t>Cherry-</a:t>
            </a:r>
            <a:r>
              <a:rPr lang="es-ES" dirty="0" err="1"/>
              <a:t>picking</a:t>
            </a:r>
            <a:endParaRPr lang="es-ES" dirty="0"/>
          </a:p>
        </p:txBody>
      </p:sp>
      <p:sp>
        <p:nvSpPr>
          <p:cNvPr id="3" name="Marcador de texto 2">
            <a:extLst>
              <a:ext uri="{FF2B5EF4-FFF2-40B4-BE49-F238E27FC236}">
                <a16:creationId xmlns:a16="http://schemas.microsoft.com/office/drawing/2014/main" id="{8BD5F006-DFC7-4F71-B051-D68F7CAEFD16}"/>
              </a:ext>
            </a:extLst>
          </p:cNvPr>
          <p:cNvSpPr>
            <a:spLocks noGrp="1"/>
          </p:cNvSpPr>
          <p:nvPr>
            <p:ph type="body" idx="1"/>
          </p:nvPr>
        </p:nvSpPr>
        <p:spPr>
          <a:xfrm>
            <a:off x="311700" y="1152475"/>
            <a:ext cx="4609092" cy="3416400"/>
          </a:xfrm>
        </p:spPr>
        <p:txBody>
          <a:bodyPr/>
          <a:lstStyle/>
          <a:p>
            <a:r>
              <a:rPr lang="en-US" dirty="0"/>
              <a:t>Command to cherry-pick a commit:</a:t>
            </a:r>
            <a:br>
              <a:rPr lang="en-US" dirty="0"/>
            </a:br>
            <a:r>
              <a:rPr lang="en-US" dirty="0"/>
              <a:t>git cherry-pick &lt;commit&gt; -x</a:t>
            </a:r>
          </a:p>
          <a:p>
            <a:r>
              <a:rPr lang="en-US" dirty="0"/>
              <a:t>Apply a single commit to a branch</a:t>
            </a:r>
          </a:p>
          <a:p>
            <a:r>
              <a:rPr lang="en-US" dirty="0"/>
              <a:t>It doesn't apply previous commits</a:t>
            </a:r>
          </a:p>
          <a:p>
            <a:r>
              <a:rPr lang="en-US" dirty="0"/>
              <a:t>Modifier -x adds "Cherry-picked from XXXX" to the commit message</a:t>
            </a:r>
          </a:p>
          <a:p>
            <a:r>
              <a:rPr lang="en-US" dirty="0"/>
              <a:t>Conflicts: git status</a:t>
            </a:r>
            <a:endParaRPr lang="es-ES" dirty="0"/>
          </a:p>
        </p:txBody>
      </p:sp>
      <p:pic>
        <p:nvPicPr>
          <p:cNvPr id="5" name="Imagen 4">
            <a:extLst>
              <a:ext uri="{FF2B5EF4-FFF2-40B4-BE49-F238E27FC236}">
                <a16:creationId xmlns:a16="http://schemas.microsoft.com/office/drawing/2014/main" id="{52CA46C8-51CE-4A40-B499-7329904A1EAE}"/>
              </a:ext>
            </a:extLst>
          </p:cNvPr>
          <p:cNvPicPr>
            <a:picLocks noChangeAspect="1"/>
          </p:cNvPicPr>
          <p:nvPr/>
        </p:nvPicPr>
        <p:blipFill>
          <a:blip r:embed="rId2">
            <a:clrChange>
              <a:clrFrom>
                <a:srgbClr val="FFC107"/>
              </a:clrFrom>
              <a:clrTo>
                <a:srgbClr val="FFC107">
                  <a:alpha val="0"/>
                </a:srgbClr>
              </a:clrTo>
            </a:clrChange>
          </a:blip>
          <a:stretch>
            <a:fillRect/>
          </a:stretch>
        </p:blipFill>
        <p:spPr>
          <a:xfrm>
            <a:off x="4920792" y="1363580"/>
            <a:ext cx="3680968" cy="2994189"/>
          </a:xfrm>
          <a:prstGeom prst="rect">
            <a:avLst/>
          </a:prstGeom>
        </p:spPr>
      </p:pic>
    </p:spTree>
    <p:extLst>
      <p:ext uri="{BB962C8B-B14F-4D97-AF65-F5344CB8AC3E}">
        <p14:creationId xmlns:p14="http://schemas.microsoft.com/office/powerpoint/2010/main" val="2567547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18598-D0E8-4E1E-B345-BB91590BC603}"/>
              </a:ext>
            </a:extLst>
          </p:cNvPr>
          <p:cNvSpPr>
            <a:spLocks noGrp="1"/>
          </p:cNvSpPr>
          <p:nvPr>
            <p:ph type="title"/>
          </p:nvPr>
        </p:nvSpPr>
        <p:spPr/>
        <p:txBody>
          <a:bodyPr/>
          <a:lstStyle/>
          <a:p>
            <a:r>
              <a:rPr lang="es-ES" dirty="0" err="1"/>
              <a:t>Changes</a:t>
            </a:r>
            <a:r>
              <a:rPr lang="es-ES" dirty="0"/>
              <a:t> in </a:t>
            </a:r>
            <a:r>
              <a:rPr lang="es-ES" dirty="0" err="1"/>
              <a:t>the</a:t>
            </a:r>
            <a:r>
              <a:rPr lang="es-ES" dirty="0"/>
              <a:t> </a:t>
            </a:r>
            <a:r>
              <a:rPr lang="es-ES" dirty="0" err="1"/>
              <a:t>history</a:t>
            </a:r>
            <a:endParaRPr lang="es-ES" dirty="0"/>
          </a:p>
        </p:txBody>
      </p:sp>
      <p:sp>
        <p:nvSpPr>
          <p:cNvPr id="3" name="Marcador de texto 2">
            <a:extLst>
              <a:ext uri="{FF2B5EF4-FFF2-40B4-BE49-F238E27FC236}">
                <a16:creationId xmlns:a16="http://schemas.microsoft.com/office/drawing/2014/main" id="{584C4C12-F3E3-4751-A7AF-8886AC7074B8}"/>
              </a:ext>
            </a:extLst>
          </p:cNvPr>
          <p:cNvSpPr>
            <a:spLocks noGrp="1"/>
          </p:cNvSpPr>
          <p:nvPr>
            <p:ph type="body" idx="1"/>
          </p:nvPr>
        </p:nvSpPr>
        <p:spPr>
          <a:xfrm>
            <a:off x="311700" y="1581100"/>
            <a:ext cx="4260300" cy="1771700"/>
          </a:xfrm>
        </p:spPr>
        <p:txBody>
          <a:bodyPr/>
          <a:lstStyle/>
          <a:p>
            <a:r>
              <a:rPr lang="es-ES" dirty="0" err="1"/>
              <a:t>git</a:t>
            </a:r>
            <a:r>
              <a:rPr lang="es-ES" dirty="0"/>
              <a:t> </a:t>
            </a:r>
            <a:r>
              <a:rPr lang="es-ES" dirty="0" err="1"/>
              <a:t>commit</a:t>
            </a:r>
            <a:r>
              <a:rPr lang="es-ES" dirty="0"/>
              <a:t> --</a:t>
            </a:r>
            <a:r>
              <a:rPr lang="es-ES" dirty="0" err="1"/>
              <a:t>amend</a:t>
            </a:r>
            <a:endParaRPr lang="es-ES" dirty="0"/>
          </a:p>
          <a:p>
            <a:r>
              <a:rPr lang="es-ES" dirty="0" err="1"/>
              <a:t>git</a:t>
            </a:r>
            <a:r>
              <a:rPr lang="es-ES" dirty="0"/>
              <a:t> rebase -i</a:t>
            </a:r>
          </a:p>
          <a:p>
            <a:r>
              <a:rPr lang="es-ES" dirty="0" err="1"/>
              <a:t>git</a:t>
            </a:r>
            <a:r>
              <a:rPr lang="es-ES" dirty="0"/>
              <a:t> </a:t>
            </a:r>
            <a:r>
              <a:rPr lang="es-ES" dirty="0" err="1"/>
              <a:t>reflog</a:t>
            </a:r>
            <a:endParaRPr lang="es-ES" dirty="0"/>
          </a:p>
          <a:p>
            <a:r>
              <a:rPr lang="es-ES" dirty="0" err="1"/>
              <a:t>git</a:t>
            </a:r>
            <a:r>
              <a:rPr lang="es-ES" dirty="0"/>
              <a:t> </a:t>
            </a:r>
            <a:r>
              <a:rPr lang="es-ES" dirty="0" err="1"/>
              <a:t>filter</a:t>
            </a:r>
            <a:r>
              <a:rPr lang="es-ES" dirty="0"/>
              <a:t>-repo</a:t>
            </a:r>
          </a:p>
          <a:p>
            <a:r>
              <a:rPr lang="es-ES" dirty="0" err="1"/>
              <a:t>git</a:t>
            </a:r>
            <a:r>
              <a:rPr lang="es-ES" dirty="0"/>
              <a:t> </a:t>
            </a:r>
            <a:r>
              <a:rPr lang="es-ES" dirty="0" err="1"/>
              <a:t>revert</a:t>
            </a:r>
            <a:endParaRPr lang="es-ES" dirty="0"/>
          </a:p>
        </p:txBody>
      </p:sp>
      <p:sp>
        <p:nvSpPr>
          <p:cNvPr id="5" name="CuadroTexto 4">
            <a:extLst>
              <a:ext uri="{FF2B5EF4-FFF2-40B4-BE49-F238E27FC236}">
                <a16:creationId xmlns:a16="http://schemas.microsoft.com/office/drawing/2014/main" id="{9343610E-9492-4DA1-AF29-8F4F8CFBE505}"/>
              </a:ext>
            </a:extLst>
          </p:cNvPr>
          <p:cNvSpPr txBox="1"/>
          <p:nvPr/>
        </p:nvSpPr>
        <p:spPr>
          <a:xfrm>
            <a:off x="5010150" y="3719840"/>
            <a:ext cx="2733675" cy="523220"/>
          </a:xfrm>
          <a:prstGeom prst="rect">
            <a:avLst/>
          </a:prstGeom>
          <a:noFill/>
        </p:spPr>
        <p:txBody>
          <a:bodyPr wrap="square">
            <a:spAutoFit/>
          </a:bodyPr>
          <a:lstStyle/>
          <a:p>
            <a:r>
              <a:rPr lang="en-US" dirty="0"/>
              <a:t>The Golden Rule:</a:t>
            </a:r>
          </a:p>
          <a:p>
            <a:r>
              <a:rPr lang="en-US" dirty="0"/>
              <a:t>never change shared history.</a:t>
            </a:r>
            <a:endParaRPr lang="es-ES" dirty="0"/>
          </a:p>
        </p:txBody>
      </p:sp>
    </p:spTree>
    <p:extLst>
      <p:ext uri="{BB962C8B-B14F-4D97-AF65-F5344CB8AC3E}">
        <p14:creationId xmlns:p14="http://schemas.microsoft.com/office/powerpoint/2010/main" val="2990236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93248-7AD9-45E5-9389-544466F8BB14}"/>
              </a:ext>
            </a:extLst>
          </p:cNvPr>
          <p:cNvSpPr>
            <a:spLocks noGrp="1"/>
          </p:cNvSpPr>
          <p:nvPr>
            <p:ph type="title"/>
          </p:nvPr>
        </p:nvSpPr>
        <p:spPr/>
        <p:txBody>
          <a:bodyPr/>
          <a:lstStyle/>
          <a:p>
            <a:r>
              <a:rPr lang="es-ES" dirty="0" err="1"/>
              <a:t>Distributed</a:t>
            </a:r>
            <a:r>
              <a:rPr lang="es-ES" dirty="0"/>
              <a:t> </a:t>
            </a:r>
            <a:r>
              <a:rPr lang="es-ES" dirty="0" err="1"/>
              <a:t>Workflow</a:t>
            </a:r>
            <a:endParaRPr lang="es-ES" dirty="0"/>
          </a:p>
        </p:txBody>
      </p:sp>
      <p:sp>
        <p:nvSpPr>
          <p:cNvPr id="4" name="CuadroTexto 3">
            <a:extLst>
              <a:ext uri="{FF2B5EF4-FFF2-40B4-BE49-F238E27FC236}">
                <a16:creationId xmlns:a16="http://schemas.microsoft.com/office/drawing/2014/main" id="{5975FE2D-080C-4E7F-804E-7A052C486BC1}"/>
              </a:ext>
            </a:extLst>
          </p:cNvPr>
          <p:cNvSpPr txBox="1"/>
          <p:nvPr/>
        </p:nvSpPr>
        <p:spPr>
          <a:xfrm>
            <a:off x="771525" y="1742897"/>
            <a:ext cx="2057400" cy="21544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algn="ctr"/>
            <a:endParaRPr lang="en-US" sz="1600" b="1" dirty="0"/>
          </a:p>
          <a:p>
            <a:pPr algn="ctr"/>
            <a:endParaRPr lang="en-US" sz="1600" b="1" dirty="0"/>
          </a:p>
          <a:p>
            <a:pPr algn="ctr"/>
            <a:r>
              <a:rPr lang="en-US" sz="1600" b="1" dirty="0"/>
              <a:t>Distribution Model</a:t>
            </a:r>
          </a:p>
          <a:p>
            <a:pPr algn="ctr"/>
            <a:endParaRPr lang="en-US" sz="1600" b="1" dirty="0"/>
          </a:p>
          <a:p>
            <a:pPr algn="ctr"/>
            <a:r>
              <a:rPr lang="en-US" dirty="0"/>
              <a:t>How many repositories</a:t>
            </a:r>
          </a:p>
          <a:p>
            <a:pPr algn="ctr"/>
            <a:r>
              <a:rPr lang="en-US" dirty="0"/>
              <a:t>do you have? Who can</a:t>
            </a:r>
          </a:p>
          <a:p>
            <a:pPr algn="ctr"/>
            <a:r>
              <a:rPr lang="en-US" dirty="0"/>
              <a:t>access them? …</a:t>
            </a:r>
          </a:p>
          <a:p>
            <a:pPr algn="ctr"/>
            <a:endParaRPr lang="en-US" dirty="0"/>
          </a:p>
          <a:p>
            <a:pPr algn="ctr"/>
            <a:endParaRPr lang="es-ES" dirty="0"/>
          </a:p>
        </p:txBody>
      </p:sp>
      <p:sp>
        <p:nvSpPr>
          <p:cNvPr id="6" name="CuadroTexto 5">
            <a:extLst>
              <a:ext uri="{FF2B5EF4-FFF2-40B4-BE49-F238E27FC236}">
                <a16:creationId xmlns:a16="http://schemas.microsoft.com/office/drawing/2014/main" id="{55FAA559-4FAF-40A7-8744-3666A71DAA03}"/>
              </a:ext>
            </a:extLst>
          </p:cNvPr>
          <p:cNvSpPr txBox="1"/>
          <p:nvPr/>
        </p:nvSpPr>
        <p:spPr>
          <a:xfrm>
            <a:off x="3248025" y="1758286"/>
            <a:ext cx="2057400" cy="21544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endParaRPr lang="en-US" sz="1600" b="1" dirty="0"/>
          </a:p>
          <a:p>
            <a:pPr algn="ctr"/>
            <a:endParaRPr lang="en-US" sz="1600" b="1" dirty="0"/>
          </a:p>
          <a:p>
            <a:pPr algn="ctr"/>
            <a:r>
              <a:rPr lang="en-US" sz="1600" b="1" dirty="0"/>
              <a:t>Branching Model</a:t>
            </a:r>
          </a:p>
          <a:p>
            <a:pPr algn="ctr"/>
            <a:endParaRPr lang="en-US" sz="1600" b="1" dirty="0"/>
          </a:p>
          <a:p>
            <a:pPr algn="ctr"/>
            <a:r>
              <a:rPr lang="en-US" dirty="0"/>
              <a:t>Which branches do you</a:t>
            </a:r>
          </a:p>
          <a:p>
            <a:pPr algn="ctr"/>
            <a:r>
              <a:rPr lang="en-US" dirty="0"/>
              <a:t>have? How do you use</a:t>
            </a:r>
          </a:p>
          <a:p>
            <a:pPr algn="ctr"/>
            <a:r>
              <a:rPr lang="en-US" dirty="0"/>
              <a:t>them? …</a:t>
            </a:r>
          </a:p>
          <a:p>
            <a:pPr algn="ctr"/>
            <a:endParaRPr lang="en-US" dirty="0"/>
          </a:p>
          <a:p>
            <a:pPr algn="ctr"/>
            <a:endParaRPr lang="es-ES" dirty="0"/>
          </a:p>
        </p:txBody>
      </p:sp>
      <p:sp>
        <p:nvSpPr>
          <p:cNvPr id="8" name="CuadroTexto 7">
            <a:extLst>
              <a:ext uri="{FF2B5EF4-FFF2-40B4-BE49-F238E27FC236}">
                <a16:creationId xmlns:a16="http://schemas.microsoft.com/office/drawing/2014/main" id="{F9E93C23-DC74-475B-A120-7D1207267586}"/>
              </a:ext>
            </a:extLst>
          </p:cNvPr>
          <p:cNvSpPr txBox="1"/>
          <p:nvPr/>
        </p:nvSpPr>
        <p:spPr>
          <a:xfrm>
            <a:off x="5724525" y="1773675"/>
            <a:ext cx="2226225" cy="212365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endParaRPr lang="en-US" sz="1600" b="1" dirty="0"/>
          </a:p>
          <a:p>
            <a:pPr algn="ctr"/>
            <a:endParaRPr lang="en-US" sz="1600" b="1" dirty="0"/>
          </a:p>
          <a:p>
            <a:pPr algn="ctr"/>
            <a:r>
              <a:rPr lang="en-US" sz="1600" b="1" dirty="0"/>
              <a:t>Constraints</a:t>
            </a:r>
            <a:endParaRPr lang="en-US" b="1" dirty="0"/>
          </a:p>
          <a:p>
            <a:pPr algn="ctr"/>
            <a:endParaRPr lang="en-US" dirty="0"/>
          </a:p>
          <a:p>
            <a:pPr algn="ctr"/>
            <a:r>
              <a:rPr lang="en-US" dirty="0"/>
              <a:t>Do you merge or do you</a:t>
            </a:r>
          </a:p>
          <a:p>
            <a:pPr algn="ctr"/>
            <a:r>
              <a:rPr lang="en-US" dirty="0"/>
              <a:t>rebase? Can you push</a:t>
            </a:r>
          </a:p>
          <a:p>
            <a:pPr algn="ctr"/>
            <a:r>
              <a:rPr lang="en-US" dirty="0"/>
              <a:t>unstable code? …</a:t>
            </a:r>
          </a:p>
          <a:p>
            <a:pPr algn="ctr"/>
            <a:endParaRPr lang="en-US" dirty="0"/>
          </a:p>
          <a:p>
            <a:pPr algn="ctr"/>
            <a:endParaRPr lang="es-ES" dirty="0"/>
          </a:p>
        </p:txBody>
      </p:sp>
    </p:spTree>
    <p:extLst>
      <p:ext uri="{BB962C8B-B14F-4D97-AF65-F5344CB8AC3E}">
        <p14:creationId xmlns:p14="http://schemas.microsoft.com/office/powerpoint/2010/main" val="289718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28BF0-4E6A-4FC5-825C-0ABE895A3267}"/>
              </a:ext>
            </a:extLst>
          </p:cNvPr>
          <p:cNvSpPr>
            <a:spLocks noGrp="1"/>
          </p:cNvSpPr>
          <p:nvPr>
            <p:ph type="title"/>
          </p:nvPr>
        </p:nvSpPr>
        <p:spPr/>
        <p:txBody>
          <a:bodyPr/>
          <a:lstStyle/>
          <a:p>
            <a:r>
              <a:rPr lang="es-ES" dirty="0" err="1"/>
              <a:t>Distribution</a:t>
            </a:r>
            <a:r>
              <a:rPr lang="es-ES" dirty="0"/>
              <a:t> </a:t>
            </a:r>
            <a:r>
              <a:rPr lang="es-ES" dirty="0" err="1"/>
              <a:t>Model</a:t>
            </a:r>
            <a:br>
              <a:rPr lang="es-ES" dirty="0"/>
            </a:br>
            <a:endParaRPr lang="es-ES" dirty="0"/>
          </a:p>
        </p:txBody>
      </p:sp>
      <p:sp>
        <p:nvSpPr>
          <p:cNvPr id="3" name="Marcador de texto 2">
            <a:extLst>
              <a:ext uri="{FF2B5EF4-FFF2-40B4-BE49-F238E27FC236}">
                <a16:creationId xmlns:a16="http://schemas.microsoft.com/office/drawing/2014/main" id="{518FC5B2-8DCC-481D-9DB2-1C85EB38113F}"/>
              </a:ext>
            </a:extLst>
          </p:cNvPr>
          <p:cNvSpPr>
            <a:spLocks noGrp="1"/>
          </p:cNvSpPr>
          <p:nvPr>
            <p:ph type="body" idx="1"/>
          </p:nvPr>
        </p:nvSpPr>
        <p:spPr>
          <a:xfrm>
            <a:off x="378375" y="1333475"/>
            <a:ext cx="8520600" cy="2476550"/>
          </a:xfrm>
        </p:spPr>
        <p:txBody>
          <a:bodyPr/>
          <a:lstStyle/>
          <a:p>
            <a:pPr>
              <a:spcBef>
                <a:spcPts val="1200"/>
              </a:spcBef>
            </a:pPr>
            <a:r>
              <a:rPr lang="en-US" dirty="0"/>
              <a:t>Peer to Peer Model</a:t>
            </a:r>
          </a:p>
          <a:p>
            <a:pPr>
              <a:spcBef>
                <a:spcPts val="1200"/>
              </a:spcBef>
            </a:pPr>
            <a:r>
              <a:rPr lang="en-US" dirty="0"/>
              <a:t>Centralized Model</a:t>
            </a:r>
          </a:p>
          <a:p>
            <a:pPr>
              <a:spcBef>
                <a:spcPts val="1200"/>
              </a:spcBef>
            </a:pPr>
            <a:r>
              <a:rPr lang="en-US" dirty="0"/>
              <a:t>Pull Request Model</a:t>
            </a:r>
          </a:p>
          <a:p>
            <a:pPr>
              <a:spcBef>
                <a:spcPts val="1200"/>
              </a:spcBef>
            </a:pPr>
            <a:r>
              <a:rPr lang="en-US" dirty="0"/>
              <a:t>Dictator and Lieutenants Model</a:t>
            </a:r>
            <a:endParaRPr lang="es-ES" dirty="0"/>
          </a:p>
        </p:txBody>
      </p:sp>
      <p:sp>
        <p:nvSpPr>
          <p:cNvPr id="7" name="CuadroTexto 6">
            <a:extLst>
              <a:ext uri="{FF2B5EF4-FFF2-40B4-BE49-F238E27FC236}">
                <a16:creationId xmlns:a16="http://schemas.microsoft.com/office/drawing/2014/main" id="{F38E4118-6571-427D-8490-A532D9542684}"/>
              </a:ext>
            </a:extLst>
          </p:cNvPr>
          <p:cNvSpPr txBox="1"/>
          <p:nvPr/>
        </p:nvSpPr>
        <p:spPr>
          <a:xfrm>
            <a:off x="5962650" y="3697805"/>
            <a:ext cx="2352675" cy="523220"/>
          </a:xfrm>
          <a:prstGeom prst="rect">
            <a:avLst/>
          </a:prstGeom>
          <a:noFill/>
        </p:spPr>
        <p:txBody>
          <a:bodyPr wrap="square">
            <a:spAutoFit/>
          </a:bodyPr>
          <a:lstStyle/>
          <a:p>
            <a:r>
              <a:rPr lang="en-US" dirty="0"/>
              <a:t>Many projects use a mixed</a:t>
            </a:r>
          </a:p>
          <a:p>
            <a:r>
              <a:rPr lang="en-US" dirty="0"/>
              <a:t>Distribution Model.</a:t>
            </a:r>
            <a:endParaRPr lang="es-ES" dirty="0"/>
          </a:p>
        </p:txBody>
      </p:sp>
    </p:spTree>
    <p:extLst>
      <p:ext uri="{BB962C8B-B14F-4D97-AF65-F5344CB8AC3E}">
        <p14:creationId xmlns:p14="http://schemas.microsoft.com/office/powerpoint/2010/main" val="1469509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28BF0-4E6A-4FC5-825C-0ABE895A3267}"/>
              </a:ext>
            </a:extLst>
          </p:cNvPr>
          <p:cNvSpPr>
            <a:spLocks noGrp="1"/>
          </p:cNvSpPr>
          <p:nvPr>
            <p:ph type="title"/>
          </p:nvPr>
        </p:nvSpPr>
        <p:spPr/>
        <p:txBody>
          <a:bodyPr/>
          <a:lstStyle/>
          <a:p>
            <a:r>
              <a:rPr lang="es-ES" dirty="0" err="1"/>
              <a:t>Branching</a:t>
            </a:r>
            <a:r>
              <a:rPr lang="es-ES" dirty="0"/>
              <a:t> </a:t>
            </a:r>
            <a:r>
              <a:rPr lang="es-ES" dirty="0" err="1"/>
              <a:t>Models</a:t>
            </a:r>
            <a:br>
              <a:rPr lang="es-ES" dirty="0"/>
            </a:br>
            <a:endParaRPr lang="es-ES" dirty="0"/>
          </a:p>
        </p:txBody>
      </p:sp>
      <p:sp>
        <p:nvSpPr>
          <p:cNvPr id="3" name="Marcador de texto 2">
            <a:extLst>
              <a:ext uri="{FF2B5EF4-FFF2-40B4-BE49-F238E27FC236}">
                <a16:creationId xmlns:a16="http://schemas.microsoft.com/office/drawing/2014/main" id="{518FC5B2-8DCC-481D-9DB2-1C85EB38113F}"/>
              </a:ext>
            </a:extLst>
          </p:cNvPr>
          <p:cNvSpPr>
            <a:spLocks noGrp="1"/>
          </p:cNvSpPr>
          <p:nvPr>
            <p:ph type="body" idx="1"/>
          </p:nvPr>
        </p:nvSpPr>
        <p:spPr/>
        <p:txBody>
          <a:bodyPr/>
          <a:lstStyle/>
          <a:p>
            <a:pPr>
              <a:spcBef>
                <a:spcPts val="1200"/>
              </a:spcBef>
            </a:pPr>
            <a:r>
              <a:rPr lang="en-US" dirty="0"/>
              <a:t>Stable and unstable branches</a:t>
            </a:r>
          </a:p>
          <a:p>
            <a:pPr>
              <a:spcBef>
                <a:spcPts val="1200"/>
              </a:spcBef>
            </a:pPr>
            <a:r>
              <a:rPr lang="en-US" dirty="0"/>
              <a:t>Common Branches</a:t>
            </a:r>
          </a:p>
          <a:p>
            <a:pPr lvl="1">
              <a:spcBef>
                <a:spcPts val="1200"/>
              </a:spcBef>
            </a:pPr>
            <a:r>
              <a:rPr lang="en-US" dirty="0"/>
              <a:t>Integration Branch</a:t>
            </a:r>
          </a:p>
          <a:p>
            <a:pPr lvl="1">
              <a:spcBef>
                <a:spcPts val="1200"/>
              </a:spcBef>
            </a:pPr>
            <a:r>
              <a:rPr lang="en-US" dirty="0"/>
              <a:t>Release Branch</a:t>
            </a:r>
          </a:p>
          <a:p>
            <a:pPr lvl="1">
              <a:spcBef>
                <a:spcPts val="1200"/>
              </a:spcBef>
            </a:pPr>
            <a:r>
              <a:rPr lang="en-US" dirty="0"/>
              <a:t>Feature Branch</a:t>
            </a:r>
          </a:p>
          <a:p>
            <a:pPr lvl="1">
              <a:spcBef>
                <a:spcPts val="1200"/>
              </a:spcBef>
            </a:pPr>
            <a:r>
              <a:rPr lang="en-US" dirty="0"/>
              <a:t>Hotfix Branch</a:t>
            </a:r>
            <a:endParaRPr lang="es-ES" dirty="0"/>
          </a:p>
        </p:txBody>
      </p:sp>
    </p:spTree>
    <p:extLst>
      <p:ext uri="{BB962C8B-B14F-4D97-AF65-F5344CB8AC3E}">
        <p14:creationId xmlns:p14="http://schemas.microsoft.com/office/powerpoint/2010/main" val="3087003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02495-CF43-485E-8F94-DA6BD943E62A}"/>
              </a:ext>
            </a:extLst>
          </p:cNvPr>
          <p:cNvSpPr>
            <a:spLocks noGrp="1"/>
          </p:cNvSpPr>
          <p:nvPr>
            <p:ph type="title"/>
          </p:nvPr>
        </p:nvSpPr>
        <p:spPr/>
        <p:txBody>
          <a:bodyPr/>
          <a:lstStyle/>
          <a:p>
            <a:r>
              <a:rPr lang="en-US" dirty="0"/>
              <a:t>A Few Examples of Constraints</a:t>
            </a:r>
            <a:endParaRPr lang="es-ES" dirty="0"/>
          </a:p>
        </p:txBody>
      </p:sp>
      <p:sp>
        <p:nvSpPr>
          <p:cNvPr id="3" name="Marcador de texto 2">
            <a:extLst>
              <a:ext uri="{FF2B5EF4-FFF2-40B4-BE49-F238E27FC236}">
                <a16:creationId xmlns:a16="http://schemas.microsoft.com/office/drawing/2014/main" id="{AC580BB8-588A-4B95-9BAF-188CF96338EA}"/>
              </a:ext>
            </a:extLst>
          </p:cNvPr>
          <p:cNvSpPr>
            <a:spLocks noGrp="1"/>
          </p:cNvSpPr>
          <p:nvPr>
            <p:ph type="body" idx="1"/>
          </p:nvPr>
        </p:nvSpPr>
        <p:spPr>
          <a:noFill/>
          <a:ln>
            <a:noFill/>
          </a:ln>
        </p:spPr>
        <p:txBody>
          <a:bodyPr spcFirstLastPara="1" wrap="square" lIns="91425" tIns="91425" rIns="91425" bIns="91425" anchor="t" anchorCtr="0">
            <a:noAutofit/>
          </a:bodyPr>
          <a:lstStyle/>
          <a:p>
            <a:pPr>
              <a:spcBef>
                <a:spcPts val="1200"/>
              </a:spcBef>
            </a:pPr>
            <a:r>
              <a:rPr lang="en-US" dirty="0"/>
              <a:t>rebase, don’t merge / merge, don’t rebase</a:t>
            </a:r>
          </a:p>
          <a:p>
            <a:pPr>
              <a:spcBef>
                <a:spcPts val="1200"/>
              </a:spcBef>
            </a:pPr>
            <a:r>
              <a:rPr lang="en-US" dirty="0"/>
              <a:t>Only developer X can do Y on branch Z</a:t>
            </a:r>
          </a:p>
          <a:p>
            <a:pPr>
              <a:spcBef>
                <a:spcPts val="1200"/>
              </a:spcBef>
            </a:pPr>
            <a:r>
              <a:rPr lang="en-US" dirty="0"/>
              <a:t>Don’t push to a red build</a:t>
            </a:r>
          </a:p>
          <a:p>
            <a:pPr>
              <a:spcBef>
                <a:spcPts val="1200"/>
              </a:spcBef>
            </a:pPr>
            <a:r>
              <a:rPr lang="en-US" dirty="0"/>
              <a:t>Squash a feature to a single commit before you merge it to master</a:t>
            </a:r>
            <a:endParaRPr lang="es-ES" dirty="0"/>
          </a:p>
        </p:txBody>
      </p:sp>
    </p:spTree>
    <p:extLst>
      <p:ext uri="{BB962C8B-B14F-4D97-AF65-F5344CB8AC3E}">
        <p14:creationId xmlns:p14="http://schemas.microsoft.com/office/powerpoint/2010/main" val="558722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2" name="Imagen 1">
            <a:extLst>
              <a:ext uri="{FF2B5EF4-FFF2-40B4-BE49-F238E27FC236}">
                <a16:creationId xmlns:a16="http://schemas.microsoft.com/office/drawing/2014/main" id="{36112D49-FC48-4567-8B78-7EBB01B3389D}"/>
              </a:ext>
            </a:extLst>
          </p:cNvPr>
          <p:cNvPicPr>
            <a:picLocks noChangeAspect="1"/>
          </p:cNvPicPr>
          <p:nvPr/>
        </p:nvPicPr>
        <p:blipFill>
          <a:blip r:embed="rId3">
            <a:lum bright="70000" contrast="-70000"/>
          </a:blip>
          <a:stretch>
            <a:fillRect/>
          </a:stretch>
        </p:blipFill>
        <p:spPr>
          <a:xfrm>
            <a:off x="19050" y="0"/>
            <a:ext cx="9124950" cy="4562475"/>
          </a:xfrm>
          <a:prstGeom prst="rect">
            <a:avLst/>
          </a:prstGeom>
        </p:spPr>
      </p:pic>
      <p:pic>
        <p:nvPicPr>
          <p:cNvPr id="3" name="Picture 2" descr="Full Stack and Front End Developer Bootcamps - ISDI Coders">
            <a:extLst>
              <a:ext uri="{FF2B5EF4-FFF2-40B4-BE49-F238E27FC236}">
                <a16:creationId xmlns:a16="http://schemas.microsoft.com/office/drawing/2014/main" id="{A298A437-281D-4301-B46D-15ADB55094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446"/>
          <a:stretch/>
        </p:blipFill>
        <p:spPr bwMode="auto">
          <a:xfrm>
            <a:off x="2339176" y="1571625"/>
            <a:ext cx="3751275" cy="20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EDEFC-81AF-4755-B368-C50617271B10}"/>
              </a:ext>
            </a:extLst>
          </p:cNvPr>
          <p:cNvSpPr>
            <a:spLocks noGrp="1"/>
          </p:cNvSpPr>
          <p:nvPr>
            <p:ph type="title"/>
          </p:nvPr>
        </p:nvSpPr>
        <p:spPr>
          <a:xfrm>
            <a:off x="311699" y="321200"/>
            <a:ext cx="8520600" cy="572700"/>
          </a:xfrm>
        </p:spPr>
        <p:txBody>
          <a:bodyPr/>
          <a:lstStyle/>
          <a:p>
            <a:r>
              <a:rPr lang="es-ES" dirty="0" err="1"/>
              <a:t>Commits</a:t>
            </a:r>
            <a:endParaRPr lang="es-ES" dirty="0"/>
          </a:p>
        </p:txBody>
      </p:sp>
      <p:pic>
        <p:nvPicPr>
          <p:cNvPr id="4" name="Imagen 3">
            <a:extLst>
              <a:ext uri="{FF2B5EF4-FFF2-40B4-BE49-F238E27FC236}">
                <a16:creationId xmlns:a16="http://schemas.microsoft.com/office/drawing/2014/main" id="{F55FC447-5EF8-4975-ACA5-80F8B7308DFC}"/>
              </a:ext>
            </a:extLst>
          </p:cNvPr>
          <p:cNvPicPr>
            <a:picLocks noChangeAspect="1"/>
          </p:cNvPicPr>
          <p:nvPr/>
        </p:nvPicPr>
        <p:blipFill>
          <a:blip r:embed="rId3"/>
          <a:stretch>
            <a:fillRect/>
          </a:stretch>
        </p:blipFill>
        <p:spPr>
          <a:xfrm>
            <a:off x="1630276" y="1236977"/>
            <a:ext cx="5883447" cy="3690098"/>
          </a:xfrm>
          <a:prstGeom prst="rect">
            <a:avLst/>
          </a:prstGeom>
        </p:spPr>
      </p:pic>
    </p:spTree>
    <p:extLst>
      <p:ext uri="{BB962C8B-B14F-4D97-AF65-F5344CB8AC3E}">
        <p14:creationId xmlns:p14="http://schemas.microsoft.com/office/powerpoint/2010/main" val="125366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C8E49A4-E4D3-44AC-A6C2-7175F2D98C87}"/>
              </a:ext>
            </a:extLst>
          </p:cNvPr>
          <p:cNvPicPr>
            <a:picLocks noChangeAspect="1"/>
          </p:cNvPicPr>
          <p:nvPr/>
        </p:nvPicPr>
        <p:blipFill>
          <a:blip r:embed="rId3"/>
          <a:stretch>
            <a:fillRect/>
          </a:stretch>
        </p:blipFill>
        <p:spPr>
          <a:xfrm>
            <a:off x="823865" y="1105559"/>
            <a:ext cx="4471757" cy="3369814"/>
          </a:xfrm>
          <a:prstGeom prst="rect">
            <a:avLst/>
          </a:prstGeom>
        </p:spPr>
      </p:pic>
      <p:pic>
        <p:nvPicPr>
          <p:cNvPr id="6" name="Imagen 5">
            <a:extLst>
              <a:ext uri="{FF2B5EF4-FFF2-40B4-BE49-F238E27FC236}">
                <a16:creationId xmlns:a16="http://schemas.microsoft.com/office/drawing/2014/main" id="{0663F007-0AA9-4B58-8F2B-0CE489A571AC}"/>
              </a:ext>
            </a:extLst>
          </p:cNvPr>
          <p:cNvPicPr>
            <a:picLocks noChangeAspect="1"/>
          </p:cNvPicPr>
          <p:nvPr/>
        </p:nvPicPr>
        <p:blipFill>
          <a:blip r:embed="rId4"/>
          <a:stretch>
            <a:fillRect/>
          </a:stretch>
        </p:blipFill>
        <p:spPr>
          <a:xfrm>
            <a:off x="3490067" y="1485805"/>
            <a:ext cx="4504946" cy="3369814"/>
          </a:xfrm>
          <a:prstGeom prst="rect">
            <a:avLst/>
          </a:prstGeom>
        </p:spPr>
      </p:pic>
      <p:sp>
        <p:nvSpPr>
          <p:cNvPr id="9" name="Título 8">
            <a:extLst>
              <a:ext uri="{FF2B5EF4-FFF2-40B4-BE49-F238E27FC236}">
                <a16:creationId xmlns:a16="http://schemas.microsoft.com/office/drawing/2014/main" id="{4B01837F-750F-49EB-8F4D-16C8BBFF79BE}"/>
              </a:ext>
            </a:extLst>
          </p:cNvPr>
          <p:cNvSpPr>
            <a:spLocks noGrp="1"/>
          </p:cNvSpPr>
          <p:nvPr>
            <p:ph type="title"/>
          </p:nvPr>
        </p:nvSpPr>
        <p:spPr>
          <a:xfrm>
            <a:off x="311700" y="265118"/>
            <a:ext cx="8520600" cy="572700"/>
          </a:xfrm>
        </p:spPr>
        <p:txBody>
          <a:bodyPr/>
          <a:lstStyle/>
          <a:p>
            <a:r>
              <a:rPr lang="en-US" dirty="0"/>
              <a:t>Logs: history of commits</a:t>
            </a:r>
          </a:p>
        </p:txBody>
      </p:sp>
    </p:spTree>
    <p:extLst>
      <p:ext uri="{BB962C8B-B14F-4D97-AF65-F5344CB8AC3E}">
        <p14:creationId xmlns:p14="http://schemas.microsoft.com/office/powerpoint/2010/main" val="356016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BC135-F439-4651-B67D-488B0EBE1D21}"/>
              </a:ext>
            </a:extLst>
          </p:cNvPr>
          <p:cNvSpPr>
            <a:spLocks noGrp="1"/>
          </p:cNvSpPr>
          <p:nvPr>
            <p:ph type="title"/>
          </p:nvPr>
        </p:nvSpPr>
        <p:spPr>
          <a:xfrm>
            <a:off x="378375" y="549800"/>
            <a:ext cx="8520600" cy="572700"/>
          </a:xfrm>
        </p:spPr>
        <p:txBody>
          <a:bodyPr/>
          <a:lstStyle/>
          <a:p>
            <a:pPr algn="l"/>
            <a:r>
              <a:rPr lang="es-ES" dirty="0" err="1"/>
              <a:t>Branches</a:t>
            </a:r>
            <a:endParaRPr lang="es-ES" dirty="0"/>
          </a:p>
        </p:txBody>
      </p:sp>
      <p:pic>
        <p:nvPicPr>
          <p:cNvPr id="3" name="Imagen 2">
            <a:extLst>
              <a:ext uri="{FF2B5EF4-FFF2-40B4-BE49-F238E27FC236}">
                <a16:creationId xmlns:a16="http://schemas.microsoft.com/office/drawing/2014/main" id="{88A86322-F81A-4F4E-A997-8D988C4DFA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2625" y="494898"/>
            <a:ext cx="5721745" cy="3966210"/>
          </a:xfrm>
          <a:prstGeom prst="rect">
            <a:avLst/>
          </a:prstGeom>
        </p:spPr>
      </p:pic>
      <p:sp>
        <p:nvSpPr>
          <p:cNvPr id="4" name="Rectángulo 3">
            <a:extLst>
              <a:ext uri="{FF2B5EF4-FFF2-40B4-BE49-F238E27FC236}">
                <a16:creationId xmlns:a16="http://schemas.microsoft.com/office/drawing/2014/main" id="{99250241-1F4A-4326-9392-4D59782E664B}"/>
              </a:ext>
            </a:extLst>
          </p:cNvPr>
          <p:cNvSpPr/>
          <p:nvPr/>
        </p:nvSpPr>
        <p:spPr>
          <a:xfrm>
            <a:off x="5600665" y="4363609"/>
            <a:ext cx="990635" cy="5027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HEAD</a:t>
            </a:r>
          </a:p>
        </p:txBody>
      </p:sp>
      <p:sp>
        <p:nvSpPr>
          <p:cNvPr id="5" name="CuadroTexto 4">
            <a:extLst>
              <a:ext uri="{FF2B5EF4-FFF2-40B4-BE49-F238E27FC236}">
                <a16:creationId xmlns:a16="http://schemas.microsoft.com/office/drawing/2014/main" id="{36C4DFA3-CA3B-4AFD-B372-952A1518001F}"/>
              </a:ext>
            </a:extLst>
          </p:cNvPr>
          <p:cNvSpPr txBox="1"/>
          <p:nvPr/>
        </p:nvSpPr>
        <p:spPr>
          <a:xfrm>
            <a:off x="247650" y="4307220"/>
            <a:ext cx="3409950" cy="307777"/>
          </a:xfrm>
          <a:prstGeom prst="rect">
            <a:avLst/>
          </a:prstGeom>
          <a:noFill/>
        </p:spPr>
        <p:txBody>
          <a:bodyPr wrap="square">
            <a:spAutoFit/>
          </a:bodyPr>
          <a:lstStyle/>
          <a:p>
            <a:r>
              <a:rPr lang="en" sz="1400" dirty="0">
                <a:hlinkClick r:id="rId4"/>
              </a:rPr>
              <a:t>http://git-school.github.io/visualizing-git/</a:t>
            </a:r>
            <a:r>
              <a:rPr lang="en" sz="1400" dirty="0"/>
              <a:t> </a:t>
            </a:r>
            <a:endParaRPr lang="es-ES" dirty="0"/>
          </a:p>
        </p:txBody>
      </p:sp>
    </p:spTree>
    <p:extLst>
      <p:ext uri="{BB962C8B-B14F-4D97-AF65-F5344CB8AC3E}">
        <p14:creationId xmlns:p14="http://schemas.microsoft.com/office/powerpoint/2010/main" val="37134528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14857</TotalTime>
  <Words>4296</Words>
  <Application>Microsoft Office PowerPoint</Application>
  <PresentationFormat>Presentación en pantalla (16:9)</PresentationFormat>
  <Paragraphs>469</Paragraphs>
  <Slides>66</Slides>
  <Notes>43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66</vt:i4>
      </vt:variant>
    </vt:vector>
  </HeadingPairs>
  <TitlesOfParts>
    <vt:vector size="71" baseType="lpstr">
      <vt:lpstr>Arial</vt:lpstr>
      <vt:lpstr>Calibri</vt:lpstr>
      <vt:lpstr>Montserrat</vt:lpstr>
      <vt:lpstr>Consolas</vt:lpstr>
      <vt:lpstr>Simple Light</vt:lpstr>
      <vt:lpstr>Getting Started with Git</vt:lpstr>
      <vt:lpstr>What is Git?</vt:lpstr>
      <vt:lpstr>Types of VCS</vt:lpstr>
      <vt:lpstr>The Stages of a File</vt:lpstr>
      <vt:lpstr>The areas of a Git Project</vt:lpstr>
      <vt:lpstr>The Two Questions…</vt:lpstr>
      <vt:lpstr>Commits</vt:lpstr>
      <vt:lpstr>Logs: history of commits</vt:lpstr>
      <vt:lpstr>Branches</vt:lpstr>
      <vt:lpstr>HEAD</vt:lpstr>
      <vt:lpstr>Install Git on Linux</vt:lpstr>
      <vt:lpstr>Install Git on Windows</vt:lpstr>
      <vt:lpstr>Install Git on Mac</vt:lpstr>
      <vt:lpstr>Command Line (CLI) v Graphic Interfaces</vt:lpstr>
      <vt:lpstr>Using the Command Line</vt:lpstr>
      <vt:lpstr>Command Line (CLI)</vt:lpstr>
      <vt:lpstr>Git Help</vt:lpstr>
      <vt:lpstr>Git Config</vt:lpstr>
      <vt:lpstr>Extra Configuration</vt:lpstr>
      <vt:lpstr>Presentación de PowerPoint</vt:lpstr>
      <vt:lpstr>Initialize a New Git Repository</vt:lpstr>
      <vt:lpstr>.gitignore</vt:lpstr>
      <vt:lpstr>Files Tracked By Git</vt:lpstr>
      <vt:lpstr>git add / commit: Track a New File</vt:lpstr>
      <vt:lpstr>Commit Messages</vt:lpstr>
      <vt:lpstr>Rules of a great Git commit message</vt:lpstr>
      <vt:lpstr>Modify last commit</vt:lpstr>
      <vt:lpstr>git diff</vt:lpstr>
      <vt:lpstr>Git Diff Explained</vt:lpstr>
      <vt:lpstr>git log: Check Commit History</vt:lpstr>
      <vt:lpstr>Aliases</vt:lpstr>
      <vt:lpstr>Remove and Move Files</vt:lpstr>
      <vt:lpstr>Time travel: git checkout</vt:lpstr>
      <vt:lpstr>In sumary</vt:lpstr>
      <vt:lpstr>git restore &amp; git switch</vt:lpstr>
      <vt:lpstr>The Three Options of Git Reset  </vt:lpstr>
      <vt:lpstr>Squashing </vt:lpstr>
      <vt:lpstr>Commits in summary (again)</vt:lpstr>
      <vt:lpstr>Presentación de PowerPoint</vt:lpstr>
      <vt:lpstr>Repesitories Hosting</vt:lpstr>
      <vt:lpstr>Presentación de PowerPoint</vt:lpstr>
      <vt:lpstr>Create a new GitHub repository </vt:lpstr>
      <vt:lpstr>Push a Git Repository to a Code Hosting Provider</vt:lpstr>
      <vt:lpstr>Presentación de PowerPoint</vt:lpstr>
      <vt:lpstr>Extended Git Basic Operations</vt:lpstr>
      <vt:lpstr>Import data from a GitHub repository</vt:lpstr>
      <vt:lpstr>Presentación de PowerPoint</vt:lpstr>
      <vt:lpstr>Branches</vt:lpstr>
      <vt:lpstr>Branches: commands</vt:lpstr>
      <vt:lpstr>Introduction to Branches  </vt:lpstr>
      <vt:lpstr>More branch commands</vt:lpstr>
      <vt:lpstr>Working with Branches: stash  </vt:lpstr>
      <vt:lpstr>Combining branches</vt:lpstr>
      <vt:lpstr>Merge branches</vt:lpstr>
      <vt:lpstr>Merge branches - Scenario 1</vt:lpstr>
      <vt:lpstr>Merge branches - Scenario 2</vt:lpstr>
      <vt:lpstr>Rebase</vt:lpstr>
      <vt:lpstr>Git merge conflicts</vt:lpstr>
      <vt:lpstr>Resolving conflicts</vt:lpstr>
      <vt:lpstr>Cherry-picking</vt:lpstr>
      <vt:lpstr>Changes in the history</vt:lpstr>
      <vt:lpstr>Distributed Workflow</vt:lpstr>
      <vt:lpstr>Distribution Model </vt:lpstr>
      <vt:lpstr>Branching Models </vt:lpstr>
      <vt:lpstr>A Few Examples of Constraints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dc:title>
  <dc:creator>Alejandro</dc:creator>
  <cp:lastModifiedBy>Alejandro Cerezo</cp:lastModifiedBy>
  <cp:revision>11</cp:revision>
  <dcterms:modified xsi:type="dcterms:W3CDTF">2022-01-18T19:20:22Z</dcterms:modified>
</cp:coreProperties>
</file>